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19"/>
  </p:notesMasterIdLst>
  <p:sldIdLst>
    <p:sldId id="256" r:id="rId2"/>
    <p:sldId id="258" r:id="rId3"/>
    <p:sldId id="259" r:id="rId4"/>
    <p:sldId id="262" r:id="rId5"/>
    <p:sldId id="267" r:id="rId6"/>
    <p:sldId id="264" r:id="rId7"/>
    <p:sldId id="273" r:id="rId8"/>
    <p:sldId id="274" r:id="rId9"/>
    <p:sldId id="263" r:id="rId10"/>
    <p:sldId id="265" r:id="rId11"/>
    <p:sldId id="266" r:id="rId12"/>
    <p:sldId id="275" r:id="rId13"/>
    <p:sldId id="269" r:id="rId14"/>
    <p:sldId id="272" r:id="rId15"/>
    <p:sldId id="276" r:id="rId16"/>
    <p:sldId id="270" r:id="rId17"/>
    <p:sldId id="26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28394F5-DE88-43F2-A4CD-A63FA4C3B1B1}">
          <p14:sldIdLst>
            <p14:sldId id="256"/>
            <p14:sldId id="258"/>
            <p14:sldId id="259"/>
            <p14:sldId id="262"/>
            <p14:sldId id="267"/>
            <p14:sldId id="264"/>
            <p14:sldId id="273"/>
            <p14:sldId id="274"/>
            <p14:sldId id="263"/>
            <p14:sldId id="265"/>
            <p14:sldId id="266"/>
            <p14:sldId id="275"/>
            <p14:sldId id="269"/>
            <p14:sldId id="272"/>
            <p14:sldId id="276"/>
            <p14:sldId id="270"/>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E5C2D6-7285-4A26-88BB-A4F999796AFB}" type="datetimeFigureOut">
              <a:rPr lang="pt-PT" smtClean="0"/>
              <a:t>13/04/2021</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978288-B69E-4228-88D3-B93FA559D638}" type="slidenum">
              <a:rPr lang="pt-PT" smtClean="0"/>
              <a:t>‹#›</a:t>
            </a:fld>
            <a:endParaRPr lang="pt-PT"/>
          </a:p>
        </p:txBody>
      </p:sp>
    </p:spTree>
    <p:extLst>
      <p:ext uri="{BB962C8B-B14F-4D97-AF65-F5344CB8AC3E}">
        <p14:creationId xmlns:p14="http://schemas.microsoft.com/office/powerpoint/2010/main" val="3449458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pt-PT"/>
              <a:t>Clique para editar o estilo de título do Modelo Global</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58B3D96D-4DF4-479D-846D-B9F84F1D9D13}" type="datetime1">
              <a:rPr lang="pt-PT" smtClean="0"/>
              <a:t>13/04/2021</a:t>
            </a:fld>
            <a:endParaRPr lang="pt-PT"/>
          </a:p>
        </p:txBody>
      </p:sp>
      <p:sp>
        <p:nvSpPr>
          <p:cNvPr id="5" name="Footer Placeholder 4"/>
          <p:cNvSpPr>
            <a:spLocks noGrp="1"/>
          </p:cNvSpPr>
          <p:nvPr>
            <p:ph type="ftr" sz="quarter" idx="11"/>
          </p:nvPr>
        </p:nvSpPr>
        <p:spPr/>
        <p:txBody>
          <a:bodyPr/>
          <a:lstStyle/>
          <a:p>
            <a:r>
              <a:rPr lang="pt-BR"/>
              <a:t>Authors: Filipe Pires 85122, João Alegria 85048</a:t>
            </a:r>
            <a:endParaRPr lang="pt-PT"/>
          </a:p>
        </p:txBody>
      </p:sp>
      <p:sp>
        <p:nvSpPr>
          <p:cNvPr id="6" name="Slide Number Placeholder 5"/>
          <p:cNvSpPr>
            <a:spLocks noGrp="1"/>
          </p:cNvSpPr>
          <p:nvPr>
            <p:ph type="sldNum" sz="quarter" idx="12"/>
          </p:nvPr>
        </p:nvSpPr>
        <p:spPr/>
        <p:txBody>
          <a:bodyPr/>
          <a:lstStyle/>
          <a:p>
            <a:fld id="{F9E7AB38-F5BC-4116-B7A3-037205A2292B}" type="slidenum">
              <a:rPr lang="pt-PT" smtClean="0"/>
              <a:t>‹#›</a:t>
            </a:fld>
            <a:endParaRPr lang="pt-PT"/>
          </a:p>
        </p:txBody>
      </p:sp>
    </p:spTree>
    <p:extLst>
      <p:ext uri="{BB962C8B-B14F-4D97-AF65-F5344CB8AC3E}">
        <p14:creationId xmlns:p14="http://schemas.microsoft.com/office/powerpoint/2010/main" val="675807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a:p>
        </p:txBody>
      </p:sp>
      <p:sp>
        <p:nvSpPr>
          <p:cNvPr id="3" name="Vertical Text Placeholder 2"/>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69D3D599-9B1B-45A4-B24D-1DC6F52E4C4D}" type="datetime1">
              <a:rPr lang="pt-PT" smtClean="0"/>
              <a:t>13/04/2021</a:t>
            </a:fld>
            <a:endParaRPr lang="pt-PT"/>
          </a:p>
        </p:txBody>
      </p:sp>
      <p:sp>
        <p:nvSpPr>
          <p:cNvPr id="5" name="Footer Placeholder 4"/>
          <p:cNvSpPr>
            <a:spLocks noGrp="1"/>
          </p:cNvSpPr>
          <p:nvPr>
            <p:ph type="ftr" sz="quarter" idx="11"/>
          </p:nvPr>
        </p:nvSpPr>
        <p:spPr/>
        <p:txBody>
          <a:bodyPr/>
          <a:lstStyle/>
          <a:p>
            <a:r>
              <a:rPr lang="pt-BR"/>
              <a:t>Authors: Filipe Pires 85122, João Alegria 85048</a:t>
            </a:r>
            <a:endParaRPr lang="pt-PT"/>
          </a:p>
        </p:txBody>
      </p:sp>
      <p:sp>
        <p:nvSpPr>
          <p:cNvPr id="6" name="Slide Number Placeholder 5"/>
          <p:cNvSpPr>
            <a:spLocks noGrp="1"/>
          </p:cNvSpPr>
          <p:nvPr>
            <p:ph type="sldNum" sz="quarter" idx="12"/>
          </p:nvPr>
        </p:nvSpPr>
        <p:spPr/>
        <p:txBody>
          <a:bodyPr/>
          <a:lstStyle/>
          <a:p>
            <a:fld id="{F9E7AB38-F5BC-4116-B7A3-037205A2292B}" type="slidenum">
              <a:rPr lang="pt-PT" smtClean="0"/>
              <a:t>‹#›</a:t>
            </a:fld>
            <a:endParaRPr lang="pt-PT"/>
          </a:p>
        </p:txBody>
      </p:sp>
    </p:spTree>
    <p:extLst>
      <p:ext uri="{BB962C8B-B14F-4D97-AF65-F5344CB8AC3E}">
        <p14:creationId xmlns:p14="http://schemas.microsoft.com/office/powerpoint/2010/main" val="3672497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pt-PT"/>
              <a:t>Clique para editar o estilo de título do Modelo Global</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Date Placeholder 3"/>
          <p:cNvSpPr>
            <a:spLocks noGrp="1"/>
          </p:cNvSpPr>
          <p:nvPr>
            <p:ph type="dt" sz="half" idx="10"/>
          </p:nvPr>
        </p:nvSpPr>
        <p:spPr/>
        <p:txBody>
          <a:bodyPr/>
          <a:lstStyle/>
          <a:p>
            <a:fld id="{EBB32981-585A-46E9-B280-2A93BD889BD6}" type="datetime1">
              <a:rPr lang="pt-PT" smtClean="0"/>
              <a:t>13/04/2021</a:t>
            </a:fld>
            <a:endParaRPr lang="pt-PT"/>
          </a:p>
        </p:txBody>
      </p:sp>
      <p:sp>
        <p:nvSpPr>
          <p:cNvPr id="5" name="Footer Placeholder 4"/>
          <p:cNvSpPr>
            <a:spLocks noGrp="1"/>
          </p:cNvSpPr>
          <p:nvPr>
            <p:ph type="ftr" sz="quarter" idx="11"/>
          </p:nvPr>
        </p:nvSpPr>
        <p:spPr/>
        <p:txBody>
          <a:bodyPr/>
          <a:lstStyle/>
          <a:p>
            <a:r>
              <a:rPr lang="pt-BR"/>
              <a:t>Authors: Filipe Pires 85122, João Alegria 85048</a:t>
            </a:r>
            <a:endParaRPr lang="pt-PT"/>
          </a:p>
        </p:txBody>
      </p:sp>
      <p:sp>
        <p:nvSpPr>
          <p:cNvPr id="6" name="Slide Number Placeholder 5"/>
          <p:cNvSpPr>
            <a:spLocks noGrp="1"/>
          </p:cNvSpPr>
          <p:nvPr>
            <p:ph type="sldNum" sz="quarter" idx="12"/>
          </p:nvPr>
        </p:nvSpPr>
        <p:spPr/>
        <p:txBody>
          <a:bodyPr/>
          <a:lstStyle/>
          <a:p>
            <a:fld id="{F9E7AB38-F5BC-4116-B7A3-037205A2292B}" type="slidenum">
              <a:rPr lang="pt-PT" smtClean="0"/>
              <a:t>‹#›</a:t>
            </a:fld>
            <a:endParaRPr lang="pt-PT"/>
          </a:p>
        </p:txBody>
      </p:sp>
    </p:spTree>
    <p:extLst>
      <p:ext uri="{BB962C8B-B14F-4D97-AF65-F5344CB8AC3E}">
        <p14:creationId xmlns:p14="http://schemas.microsoft.com/office/powerpoint/2010/main" val="4122383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8F60BEC3-6C11-405E-8A7C-DA5E0E8B4F59}" type="datetime1">
              <a:rPr lang="pt-PT" smtClean="0"/>
              <a:t>13/04/2021</a:t>
            </a:fld>
            <a:endParaRPr lang="pt-PT"/>
          </a:p>
        </p:txBody>
      </p:sp>
      <p:sp>
        <p:nvSpPr>
          <p:cNvPr id="5" name="Footer Placeholder 4"/>
          <p:cNvSpPr>
            <a:spLocks noGrp="1"/>
          </p:cNvSpPr>
          <p:nvPr>
            <p:ph type="ftr" sz="quarter" idx="11"/>
          </p:nvPr>
        </p:nvSpPr>
        <p:spPr/>
        <p:txBody>
          <a:bodyPr/>
          <a:lstStyle/>
          <a:p>
            <a:r>
              <a:rPr lang="pt-BR"/>
              <a:t>Authors: Filipe Pires 85122, João Alegria 85048</a:t>
            </a:r>
            <a:endParaRPr lang="pt-PT"/>
          </a:p>
        </p:txBody>
      </p:sp>
      <p:sp>
        <p:nvSpPr>
          <p:cNvPr id="6" name="Slide Number Placeholder 5"/>
          <p:cNvSpPr>
            <a:spLocks noGrp="1"/>
          </p:cNvSpPr>
          <p:nvPr>
            <p:ph type="sldNum" sz="quarter" idx="12"/>
          </p:nvPr>
        </p:nvSpPr>
        <p:spPr/>
        <p:txBody>
          <a:bodyPr/>
          <a:lstStyle/>
          <a:p>
            <a:fld id="{F9E7AB38-F5BC-4116-B7A3-037205A2292B}" type="slidenum">
              <a:rPr lang="pt-PT" smtClean="0"/>
              <a:t>‹#›</a:t>
            </a:fld>
            <a:endParaRPr lang="pt-PT"/>
          </a:p>
        </p:txBody>
      </p:sp>
    </p:spTree>
    <p:extLst>
      <p:ext uri="{BB962C8B-B14F-4D97-AF65-F5344CB8AC3E}">
        <p14:creationId xmlns:p14="http://schemas.microsoft.com/office/powerpoint/2010/main" val="3039370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6D3DFE75-F9E9-4F81-9900-2BFC08E546CB}" type="datetime1">
              <a:rPr lang="pt-PT" smtClean="0"/>
              <a:t>13/04/2021</a:t>
            </a:fld>
            <a:endParaRPr lang="pt-PT"/>
          </a:p>
        </p:txBody>
      </p:sp>
      <p:sp>
        <p:nvSpPr>
          <p:cNvPr id="5" name="Footer Placeholder 4"/>
          <p:cNvSpPr>
            <a:spLocks noGrp="1"/>
          </p:cNvSpPr>
          <p:nvPr>
            <p:ph type="ftr" sz="quarter" idx="11"/>
          </p:nvPr>
        </p:nvSpPr>
        <p:spPr/>
        <p:txBody>
          <a:bodyPr/>
          <a:lstStyle/>
          <a:p>
            <a:r>
              <a:rPr lang="pt-BR"/>
              <a:t>Authors: Filipe Pires 85122, João Alegria 85048</a:t>
            </a:r>
            <a:endParaRPr lang="pt-PT"/>
          </a:p>
        </p:txBody>
      </p:sp>
      <p:sp>
        <p:nvSpPr>
          <p:cNvPr id="6" name="Slide Number Placeholder 5"/>
          <p:cNvSpPr>
            <a:spLocks noGrp="1"/>
          </p:cNvSpPr>
          <p:nvPr>
            <p:ph type="sldNum" sz="quarter" idx="12"/>
          </p:nvPr>
        </p:nvSpPr>
        <p:spPr/>
        <p:txBody>
          <a:bodyPr/>
          <a:lstStyle/>
          <a:p>
            <a:fld id="{F9E7AB38-F5BC-4116-B7A3-037205A2292B}" type="slidenum">
              <a:rPr lang="pt-PT" smtClean="0"/>
              <a:t>‹#›</a:t>
            </a:fld>
            <a:endParaRPr lang="pt-PT"/>
          </a:p>
        </p:txBody>
      </p:sp>
    </p:spTree>
    <p:extLst>
      <p:ext uri="{BB962C8B-B14F-4D97-AF65-F5344CB8AC3E}">
        <p14:creationId xmlns:p14="http://schemas.microsoft.com/office/powerpoint/2010/main" val="661990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33C7E963-0FB5-43B1-9D54-75D65EE1FC95}" type="datetime1">
              <a:rPr lang="pt-PT" smtClean="0"/>
              <a:t>13/04/2021</a:t>
            </a:fld>
            <a:endParaRPr lang="pt-PT"/>
          </a:p>
        </p:txBody>
      </p:sp>
      <p:sp>
        <p:nvSpPr>
          <p:cNvPr id="6" name="Footer Placeholder 5"/>
          <p:cNvSpPr>
            <a:spLocks noGrp="1"/>
          </p:cNvSpPr>
          <p:nvPr>
            <p:ph type="ftr" sz="quarter" idx="11"/>
          </p:nvPr>
        </p:nvSpPr>
        <p:spPr/>
        <p:txBody>
          <a:bodyPr/>
          <a:lstStyle/>
          <a:p>
            <a:r>
              <a:rPr lang="pt-BR"/>
              <a:t>Authors: Filipe Pires 85122, João Alegria 85048</a:t>
            </a:r>
            <a:endParaRPr lang="pt-PT"/>
          </a:p>
        </p:txBody>
      </p:sp>
      <p:sp>
        <p:nvSpPr>
          <p:cNvPr id="7" name="Slide Number Placeholder 6"/>
          <p:cNvSpPr>
            <a:spLocks noGrp="1"/>
          </p:cNvSpPr>
          <p:nvPr>
            <p:ph type="sldNum" sz="quarter" idx="12"/>
          </p:nvPr>
        </p:nvSpPr>
        <p:spPr/>
        <p:txBody>
          <a:bodyPr/>
          <a:lstStyle/>
          <a:p>
            <a:fld id="{F9E7AB38-F5BC-4116-B7A3-037205A2292B}" type="slidenum">
              <a:rPr lang="pt-PT" smtClean="0"/>
              <a:t>‹#›</a:t>
            </a:fld>
            <a:endParaRPr lang="pt-PT"/>
          </a:p>
        </p:txBody>
      </p:sp>
    </p:spTree>
    <p:extLst>
      <p:ext uri="{BB962C8B-B14F-4D97-AF65-F5344CB8AC3E}">
        <p14:creationId xmlns:p14="http://schemas.microsoft.com/office/powerpoint/2010/main" val="1038172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çã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Content Placeholder 3"/>
          <p:cNvSpPr>
            <a:spLocks noGrp="1"/>
          </p:cNvSpPr>
          <p:nvPr>
            <p:ph sz="half" idx="2"/>
          </p:nvPr>
        </p:nvSpPr>
        <p:spPr>
          <a:xfrm>
            <a:off x="845127" y="2507550"/>
            <a:ext cx="5156200" cy="3680525"/>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6" name="Content Placeholder 5"/>
          <p:cNvSpPr>
            <a:spLocks noGrp="1"/>
          </p:cNvSpPr>
          <p:nvPr>
            <p:ph sz="quarter" idx="4"/>
          </p:nvPr>
        </p:nvSpPr>
        <p:spPr>
          <a:xfrm>
            <a:off x="6172200" y="2507550"/>
            <a:ext cx="5181601" cy="3680525"/>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7" name="Date Placeholder 6"/>
          <p:cNvSpPr>
            <a:spLocks noGrp="1"/>
          </p:cNvSpPr>
          <p:nvPr>
            <p:ph type="dt" sz="half" idx="10"/>
          </p:nvPr>
        </p:nvSpPr>
        <p:spPr/>
        <p:txBody>
          <a:bodyPr/>
          <a:lstStyle/>
          <a:p>
            <a:fld id="{298F15E2-EDB1-4747-98F8-0F4DD18B7C48}" type="datetime1">
              <a:rPr lang="pt-PT" smtClean="0"/>
              <a:t>13/04/2021</a:t>
            </a:fld>
            <a:endParaRPr lang="pt-PT"/>
          </a:p>
        </p:txBody>
      </p:sp>
      <p:sp>
        <p:nvSpPr>
          <p:cNvPr id="8" name="Footer Placeholder 7"/>
          <p:cNvSpPr>
            <a:spLocks noGrp="1"/>
          </p:cNvSpPr>
          <p:nvPr>
            <p:ph type="ftr" sz="quarter" idx="11"/>
          </p:nvPr>
        </p:nvSpPr>
        <p:spPr/>
        <p:txBody>
          <a:bodyPr/>
          <a:lstStyle/>
          <a:p>
            <a:r>
              <a:rPr lang="pt-BR"/>
              <a:t>Authors: Filipe Pires 85122, João Alegria 85048</a:t>
            </a:r>
            <a:endParaRPr lang="pt-PT"/>
          </a:p>
        </p:txBody>
      </p:sp>
      <p:sp>
        <p:nvSpPr>
          <p:cNvPr id="9" name="Slide Number Placeholder 8"/>
          <p:cNvSpPr>
            <a:spLocks noGrp="1"/>
          </p:cNvSpPr>
          <p:nvPr>
            <p:ph type="sldNum" sz="quarter" idx="12"/>
          </p:nvPr>
        </p:nvSpPr>
        <p:spPr/>
        <p:txBody>
          <a:bodyPr/>
          <a:lstStyle/>
          <a:p>
            <a:fld id="{F9E7AB38-F5BC-4116-B7A3-037205A2292B}" type="slidenum">
              <a:rPr lang="pt-PT" smtClean="0"/>
              <a:t>‹#›</a:t>
            </a:fld>
            <a:endParaRPr lang="pt-PT"/>
          </a:p>
        </p:txBody>
      </p:sp>
      <p:sp>
        <p:nvSpPr>
          <p:cNvPr id="10" name="Title 9"/>
          <p:cNvSpPr>
            <a:spLocks noGrp="1"/>
          </p:cNvSpPr>
          <p:nvPr>
            <p:ph type="title"/>
          </p:nvPr>
        </p:nvSpPr>
        <p:spPr/>
        <p:txBody>
          <a:bodyPr/>
          <a:lstStyle/>
          <a:p>
            <a:r>
              <a:rPr lang="pt-PT"/>
              <a:t>Clique para editar o estilo de título do Modelo Global</a:t>
            </a:r>
            <a:endParaRPr lang="en-US" dirty="0"/>
          </a:p>
        </p:txBody>
      </p:sp>
    </p:spTree>
    <p:extLst>
      <p:ext uri="{BB962C8B-B14F-4D97-AF65-F5344CB8AC3E}">
        <p14:creationId xmlns:p14="http://schemas.microsoft.com/office/powerpoint/2010/main" val="2795422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ó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654337C-19A7-41F0-BAEF-2EF7FED28194}" type="datetime1">
              <a:rPr lang="pt-PT" smtClean="0"/>
              <a:t>13/04/2021</a:t>
            </a:fld>
            <a:endParaRPr lang="pt-PT"/>
          </a:p>
        </p:txBody>
      </p:sp>
      <p:sp>
        <p:nvSpPr>
          <p:cNvPr id="4" name="Footer Placeholder 3"/>
          <p:cNvSpPr>
            <a:spLocks noGrp="1"/>
          </p:cNvSpPr>
          <p:nvPr>
            <p:ph type="ftr" sz="quarter" idx="11"/>
          </p:nvPr>
        </p:nvSpPr>
        <p:spPr/>
        <p:txBody>
          <a:bodyPr/>
          <a:lstStyle/>
          <a:p>
            <a:r>
              <a:rPr lang="pt-BR"/>
              <a:t>Authors: Filipe Pires 85122, João Alegria 85048</a:t>
            </a:r>
            <a:endParaRPr lang="pt-PT"/>
          </a:p>
        </p:txBody>
      </p:sp>
      <p:sp>
        <p:nvSpPr>
          <p:cNvPr id="5" name="Slide Number Placeholder 4"/>
          <p:cNvSpPr>
            <a:spLocks noGrp="1"/>
          </p:cNvSpPr>
          <p:nvPr>
            <p:ph type="sldNum" sz="quarter" idx="12"/>
          </p:nvPr>
        </p:nvSpPr>
        <p:spPr/>
        <p:txBody>
          <a:bodyPr/>
          <a:lstStyle/>
          <a:p>
            <a:fld id="{F9E7AB38-F5BC-4116-B7A3-037205A2292B}" type="slidenum">
              <a:rPr lang="pt-PT" smtClean="0"/>
              <a:t>‹#›</a:t>
            </a:fld>
            <a:endParaRPr lang="pt-PT"/>
          </a:p>
        </p:txBody>
      </p:sp>
      <p:sp>
        <p:nvSpPr>
          <p:cNvPr id="6" name="Title 5"/>
          <p:cNvSpPr>
            <a:spLocks noGrp="1"/>
          </p:cNvSpPr>
          <p:nvPr>
            <p:ph type="title"/>
          </p:nvPr>
        </p:nvSpPr>
        <p:spPr/>
        <p:txBody>
          <a:bodyPr/>
          <a:lstStyle/>
          <a:p>
            <a:r>
              <a:rPr lang="pt-PT"/>
              <a:t>Clique para editar o estilo de título do Modelo Global</a:t>
            </a:r>
            <a:endParaRPr lang="en-US"/>
          </a:p>
        </p:txBody>
      </p:sp>
    </p:spTree>
    <p:extLst>
      <p:ext uri="{BB962C8B-B14F-4D97-AF65-F5344CB8AC3E}">
        <p14:creationId xmlns:p14="http://schemas.microsoft.com/office/powerpoint/2010/main" val="687196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F6D4A6-89C3-4E0D-AE98-7B8CE9B5C578}" type="datetime1">
              <a:rPr lang="pt-PT" smtClean="0"/>
              <a:t>13/04/2021</a:t>
            </a:fld>
            <a:endParaRPr lang="pt-PT"/>
          </a:p>
        </p:txBody>
      </p:sp>
      <p:sp>
        <p:nvSpPr>
          <p:cNvPr id="3" name="Footer Placeholder 2"/>
          <p:cNvSpPr>
            <a:spLocks noGrp="1"/>
          </p:cNvSpPr>
          <p:nvPr>
            <p:ph type="ftr" sz="quarter" idx="11"/>
          </p:nvPr>
        </p:nvSpPr>
        <p:spPr/>
        <p:txBody>
          <a:bodyPr/>
          <a:lstStyle/>
          <a:p>
            <a:r>
              <a:rPr lang="pt-BR"/>
              <a:t>Authors: Filipe Pires 85122, João Alegria 85048</a:t>
            </a:r>
            <a:endParaRPr lang="pt-PT"/>
          </a:p>
        </p:txBody>
      </p:sp>
      <p:sp>
        <p:nvSpPr>
          <p:cNvPr id="4" name="Slide Number Placeholder 3"/>
          <p:cNvSpPr>
            <a:spLocks noGrp="1"/>
          </p:cNvSpPr>
          <p:nvPr>
            <p:ph type="sldNum" sz="quarter" idx="12"/>
          </p:nvPr>
        </p:nvSpPr>
        <p:spPr/>
        <p:txBody>
          <a:bodyPr/>
          <a:lstStyle/>
          <a:p>
            <a:fld id="{F9E7AB38-F5BC-4116-B7A3-037205A2292B}" type="slidenum">
              <a:rPr lang="pt-PT" smtClean="0"/>
              <a:t>‹#›</a:t>
            </a:fld>
            <a:endParaRPr lang="pt-PT"/>
          </a:p>
        </p:txBody>
      </p:sp>
    </p:spTree>
    <p:extLst>
      <p:ext uri="{BB962C8B-B14F-4D97-AF65-F5344CB8AC3E}">
        <p14:creationId xmlns:p14="http://schemas.microsoft.com/office/powerpoint/2010/main" val="3620518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pt-PT"/>
              <a:t>Clique para editar o estilo de título do Modelo Global</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07B970EC-F197-41C5-A545-98E8AF764F98}" type="datetime1">
              <a:rPr lang="pt-PT" smtClean="0"/>
              <a:t>13/04/2021</a:t>
            </a:fld>
            <a:endParaRPr lang="pt-PT"/>
          </a:p>
        </p:txBody>
      </p:sp>
      <p:sp>
        <p:nvSpPr>
          <p:cNvPr id="6" name="Footer Placeholder 5"/>
          <p:cNvSpPr>
            <a:spLocks noGrp="1"/>
          </p:cNvSpPr>
          <p:nvPr>
            <p:ph type="ftr" sz="quarter" idx="11"/>
          </p:nvPr>
        </p:nvSpPr>
        <p:spPr/>
        <p:txBody>
          <a:bodyPr/>
          <a:lstStyle/>
          <a:p>
            <a:r>
              <a:rPr lang="pt-BR"/>
              <a:t>Authors: Filipe Pires 85122, João Alegria 85048</a:t>
            </a:r>
            <a:endParaRPr lang="pt-PT"/>
          </a:p>
        </p:txBody>
      </p:sp>
      <p:sp>
        <p:nvSpPr>
          <p:cNvPr id="7" name="Slide Number Placeholder 6"/>
          <p:cNvSpPr>
            <a:spLocks noGrp="1"/>
          </p:cNvSpPr>
          <p:nvPr>
            <p:ph type="sldNum" sz="quarter" idx="12"/>
          </p:nvPr>
        </p:nvSpPr>
        <p:spPr/>
        <p:txBody>
          <a:bodyPr/>
          <a:lstStyle/>
          <a:p>
            <a:fld id="{F9E7AB38-F5BC-4116-B7A3-037205A2292B}" type="slidenum">
              <a:rPr lang="pt-PT" smtClean="0"/>
              <a:t>‹#›</a:t>
            </a:fld>
            <a:endParaRPr lang="pt-PT"/>
          </a:p>
        </p:txBody>
      </p:sp>
    </p:spTree>
    <p:extLst>
      <p:ext uri="{BB962C8B-B14F-4D97-AF65-F5344CB8AC3E}">
        <p14:creationId xmlns:p14="http://schemas.microsoft.com/office/powerpoint/2010/main" val="2017351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pt-PT"/>
              <a:t>Clique para editar o estilo de título do Modelo Global</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776F2F6B-A7E2-4F65-A8B9-CD6A1044807A}" type="datetime1">
              <a:rPr lang="pt-PT" smtClean="0"/>
              <a:t>13/04/2021</a:t>
            </a:fld>
            <a:endParaRPr lang="pt-PT"/>
          </a:p>
        </p:txBody>
      </p:sp>
      <p:sp>
        <p:nvSpPr>
          <p:cNvPr id="6" name="Footer Placeholder 5"/>
          <p:cNvSpPr>
            <a:spLocks noGrp="1"/>
          </p:cNvSpPr>
          <p:nvPr>
            <p:ph type="ftr" sz="quarter" idx="11"/>
          </p:nvPr>
        </p:nvSpPr>
        <p:spPr/>
        <p:txBody>
          <a:bodyPr/>
          <a:lstStyle/>
          <a:p>
            <a:r>
              <a:rPr lang="pt-BR"/>
              <a:t>Authors: Filipe Pires 85122, João Alegria 85048</a:t>
            </a:r>
            <a:endParaRPr lang="pt-PT"/>
          </a:p>
        </p:txBody>
      </p:sp>
      <p:sp>
        <p:nvSpPr>
          <p:cNvPr id="7" name="Slide Number Placeholder 6"/>
          <p:cNvSpPr>
            <a:spLocks noGrp="1"/>
          </p:cNvSpPr>
          <p:nvPr>
            <p:ph type="sldNum" sz="quarter" idx="12"/>
          </p:nvPr>
        </p:nvSpPr>
        <p:spPr/>
        <p:txBody>
          <a:bodyPr/>
          <a:lstStyle/>
          <a:p>
            <a:fld id="{F9E7AB38-F5BC-4116-B7A3-037205A2292B}" type="slidenum">
              <a:rPr lang="pt-PT" smtClean="0"/>
              <a:t>‹#›</a:t>
            </a:fld>
            <a:endParaRPr lang="pt-PT"/>
          </a:p>
        </p:txBody>
      </p:sp>
    </p:spTree>
    <p:extLst>
      <p:ext uri="{BB962C8B-B14F-4D97-AF65-F5344CB8AC3E}">
        <p14:creationId xmlns:p14="http://schemas.microsoft.com/office/powerpoint/2010/main" val="2233048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8C3510CA-3E5B-4D4B-96DC-6831638B8C9B}" type="datetime1">
              <a:rPr lang="pt-PT" smtClean="0"/>
              <a:t>13/04/2021</a:t>
            </a:fld>
            <a:endParaRPr lang="pt-P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r>
              <a:rPr lang="pt-BR"/>
              <a:t>Authors: Filipe Pires 85122, João Alegria 85048</a:t>
            </a:r>
            <a:endParaRPr lang="pt-PT"/>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9E7AB38-F5BC-4116-B7A3-037205A2292B}" type="slidenum">
              <a:rPr lang="pt-PT" smtClean="0"/>
              <a:t>‹#›</a:t>
            </a:fld>
            <a:endParaRPr lang="pt-PT"/>
          </a:p>
        </p:txBody>
      </p:sp>
    </p:spTree>
    <p:extLst>
      <p:ext uri="{BB962C8B-B14F-4D97-AF65-F5344CB8AC3E}">
        <p14:creationId xmlns:p14="http://schemas.microsoft.com/office/powerpoint/2010/main" val="295573363"/>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1976B343-060A-4CB0-95AB-6756025E9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7397D5E2-08D7-4EAD-8181-24EBA54E59B8}"/>
              </a:ext>
            </a:extLst>
          </p:cNvPr>
          <p:cNvSpPr>
            <a:spLocks noGrp="1"/>
          </p:cNvSpPr>
          <p:nvPr>
            <p:ph type="ctrTitle"/>
          </p:nvPr>
        </p:nvSpPr>
        <p:spPr>
          <a:xfrm>
            <a:off x="1523999" y="313048"/>
            <a:ext cx="9144000" cy="927757"/>
          </a:xfrm>
        </p:spPr>
        <p:txBody>
          <a:bodyPr>
            <a:normAutofit/>
          </a:bodyPr>
          <a:lstStyle/>
          <a:p>
            <a:r>
              <a:rPr lang="en-US" b="1" dirty="0">
                <a:solidFill>
                  <a:srgbClr val="00B0F0"/>
                </a:solidFill>
              </a:rPr>
              <a:t>Car Control Application</a:t>
            </a:r>
            <a:endParaRPr lang="pt-PT" b="1" dirty="0">
              <a:solidFill>
                <a:srgbClr val="00B0F0"/>
              </a:solidFill>
            </a:endParaRPr>
          </a:p>
        </p:txBody>
      </p:sp>
      <p:sp>
        <p:nvSpPr>
          <p:cNvPr id="3" name="Subtítulo 2">
            <a:extLst>
              <a:ext uri="{FF2B5EF4-FFF2-40B4-BE49-F238E27FC236}">
                <a16:creationId xmlns:a16="http://schemas.microsoft.com/office/drawing/2014/main" id="{7017CE10-B4F0-456C-AB0A-EFD6801FD4DB}"/>
              </a:ext>
            </a:extLst>
          </p:cNvPr>
          <p:cNvSpPr>
            <a:spLocks noGrp="1"/>
          </p:cNvSpPr>
          <p:nvPr>
            <p:ph type="subTitle" idx="1"/>
          </p:nvPr>
        </p:nvSpPr>
        <p:spPr>
          <a:xfrm>
            <a:off x="1288687" y="1352517"/>
            <a:ext cx="9888278" cy="3890018"/>
          </a:xfrm>
        </p:spPr>
        <p:txBody>
          <a:bodyPr>
            <a:noAutofit/>
          </a:bodyPr>
          <a:lstStyle/>
          <a:p>
            <a:r>
              <a:rPr lang="en-US" sz="4000" dirty="0">
                <a:solidFill>
                  <a:srgbClr val="00B0F0"/>
                </a:solidFill>
              </a:rPr>
              <a:t>Need Findings</a:t>
            </a:r>
            <a:endParaRPr lang="pt-PT" sz="4000" dirty="0">
              <a:solidFill>
                <a:srgbClr val="00B0F0"/>
              </a:solidFill>
            </a:endParaRPr>
          </a:p>
          <a:p>
            <a:endParaRPr lang="pt-PT" sz="2800" dirty="0">
              <a:solidFill>
                <a:srgbClr val="00B0F0"/>
              </a:solidFill>
            </a:endParaRPr>
          </a:p>
          <a:p>
            <a:endParaRPr lang="pt-PT" sz="2800" dirty="0">
              <a:solidFill>
                <a:srgbClr val="00B0F0"/>
              </a:solidFill>
            </a:endParaRPr>
          </a:p>
          <a:p>
            <a:endParaRPr lang="pt-PT" sz="2800" dirty="0">
              <a:solidFill>
                <a:srgbClr val="00B0F0"/>
              </a:solidFill>
            </a:endParaRPr>
          </a:p>
        </p:txBody>
      </p:sp>
      <p:sp>
        <p:nvSpPr>
          <p:cNvPr id="5" name="Slide Number Placeholder 4">
            <a:extLst>
              <a:ext uri="{FF2B5EF4-FFF2-40B4-BE49-F238E27FC236}">
                <a16:creationId xmlns:a16="http://schemas.microsoft.com/office/drawing/2014/main" id="{44B1996D-C49D-44C3-829A-B79083D6E6A6}"/>
              </a:ext>
            </a:extLst>
          </p:cNvPr>
          <p:cNvSpPr>
            <a:spLocks noGrp="1"/>
          </p:cNvSpPr>
          <p:nvPr>
            <p:ph type="sldNum" sz="quarter" idx="12"/>
          </p:nvPr>
        </p:nvSpPr>
        <p:spPr/>
        <p:txBody>
          <a:bodyPr/>
          <a:lstStyle/>
          <a:p>
            <a:fld id="{F9E7AB38-F5BC-4116-B7A3-037205A2292B}" type="slidenum">
              <a:rPr lang="pt-PT" smtClean="0">
                <a:solidFill>
                  <a:srgbClr val="00B0F0"/>
                </a:solidFill>
              </a:rPr>
              <a:t>1</a:t>
            </a:fld>
            <a:endParaRPr lang="pt-PT" dirty="0">
              <a:solidFill>
                <a:srgbClr val="00B0F0"/>
              </a:solidFill>
            </a:endParaRPr>
          </a:p>
        </p:txBody>
      </p:sp>
      <p:sp>
        <p:nvSpPr>
          <p:cNvPr id="7" name="Subtítulo 2">
            <a:extLst>
              <a:ext uri="{FF2B5EF4-FFF2-40B4-BE49-F238E27FC236}">
                <a16:creationId xmlns:a16="http://schemas.microsoft.com/office/drawing/2014/main" id="{FD35A121-63B0-4E49-84F0-F5A026000C4D}"/>
              </a:ext>
            </a:extLst>
          </p:cNvPr>
          <p:cNvSpPr txBox="1">
            <a:spLocks/>
          </p:cNvSpPr>
          <p:nvPr/>
        </p:nvSpPr>
        <p:spPr>
          <a:xfrm>
            <a:off x="3120682" y="5944515"/>
            <a:ext cx="5950634" cy="4128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r>
              <a:rPr lang="pt-PT" sz="2200" dirty="0">
                <a:solidFill>
                  <a:srgbClr val="00B0F0"/>
                </a:solidFill>
              </a:rPr>
              <a:t> </a:t>
            </a:r>
          </a:p>
        </p:txBody>
      </p:sp>
      <p:sp>
        <p:nvSpPr>
          <p:cNvPr id="12" name="Footer Placeholder 3">
            <a:extLst>
              <a:ext uri="{FF2B5EF4-FFF2-40B4-BE49-F238E27FC236}">
                <a16:creationId xmlns:a16="http://schemas.microsoft.com/office/drawing/2014/main" id="{05ECFD88-47F5-47CE-B1DE-1A5D909A49B9}"/>
              </a:ext>
            </a:extLst>
          </p:cNvPr>
          <p:cNvSpPr txBox="1">
            <a:spLocks/>
          </p:cNvSpPr>
          <p:nvPr/>
        </p:nvSpPr>
        <p:spPr>
          <a:xfrm>
            <a:off x="4043822" y="63496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pt-PT" dirty="0">
              <a:solidFill>
                <a:srgbClr val="00B0F0"/>
              </a:solidFill>
            </a:endParaRPr>
          </a:p>
        </p:txBody>
      </p:sp>
    </p:spTree>
    <p:extLst>
      <p:ext uri="{BB962C8B-B14F-4D97-AF65-F5344CB8AC3E}">
        <p14:creationId xmlns:p14="http://schemas.microsoft.com/office/powerpoint/2010/main" val="2413568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846ACF-E89A-4D74-8257-A0BB8C09ADC8}"/>
              </a:ext>
            </a:extLst>
          </p:cNvPr>
          <p:cNvSpPr>
            <a:spLocks noGrp="1"/>
          </p:cNvSpPr>
          <p:nvPr>
            <p:ph type="title"/>
          </p:nvPr>
        </p:nvSpPr>
        <p:spPr/>
        <p:txBody>
          <a:bodyPr>
            <a:normAutofit/>
          </a:bodyPr>
          <a:lstStyle/>
          <a:p>
            <a:r>
              <a:rPr lang="en-US" sz="4000" dirty="0">
                <a:solidFill>
                  <a:srgbClr val="00B0F0"/>
                </a:solidFill>
              </a:rPr>
              <a:t>Conceptual Validation using a Paper Prototype</a:t>
            </a:r>
            <a:endParaRPr lang="pt-PT" sz="4000" dirty="0">
              <a:solidFill>
                <a:srgbClr val="00B0F0"/>
              </a:solidFill>
            </a:endParaRPr>
          </a:p>
        </p:txBody>
      </p:sp>
      <p:sp>
        <p:nvSpPr>
          <p:cNvPr id="4" name="Marcador de Posição do Número do Diapositivo 3">
            <a:extLst>
              <a:ext uri="{FF2B5EF4-FFF2-40B4-BE49-F238E27FC236}">
                <a16:creationId xmlns:a16="http://schemas.microsoft.com/office/drawing/2014/main" id="{FCEDE9FD-1F26-4057-B0E7-86802F0FC276}"/>
              </a:ext>
            </a:extLst>
          </p:cNvPr>
          <p:cNvSpPr>
            <a:spLocks noGrp="1"/>
          </p:cNvSpPr>
          <p:nvPr>
            <p:ph type="sldNum" sz="quarter" idx="12"/>
          </p:nvPr>
        </p:nvSpPr>
        <p:spPr/>
        <p:txBody>
          <a:bodyPr/>
          <a:lstStyle/>
          <a:p>
            <a:fld id="{F9E7AB38-F5BC-4116-B7A3-037205A2292B}" type="slidenum">
              <a:rPr lang="pt-PT" smtClean="0"/>
              <a:t>10</a:t>
            </a:fld>
            <a:endParaRPr lang="pt-PT"/>
          </a:p>
        </p:txBody>
      </p:sp>
      <p:pic>
        <p:nvPicPr>
          <p:cNvPr id="9" name="Imagem 8">
            <a:extLst>
              <a:ext uri="{FF2B5EF4-FFF2-40B4-BE49-F238E27FC236}">
                <a16:creationId xmlns:a16="http://schemas.microsoft.com/office/drawing/2014/main" id="{7D3083A0-6B2B-4857-B8D9-5658568D0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736323" y="2319088"/>
            <a:ext cx="4741657" cy="3332859"/>
          </a:xfrm>
          <a:prstGeom prst="rect">
            <a:avLst/>
          </a:prstGeom>
        </p:spPr>
      </p:pic>
      <p:pic>
        <p:nvPicPr>
          <p:cNvPr id="6" name="Picture 5">
            <a:extLst>
              <a:ext uri="{FF2B5EF4-FFF2-40B4-BE49-F238E27FC236}">
                <a16:creationId xmlns:a16="http://schemas.microsoft.com/office/drawing/2014/main" id="{897F6594-EA91-48BC-AB58-2C13F6F28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62" y="1614689"/>
            <a:ext cx="3092429" cy="4741656"/>
          </a:xfrm>
          <a:prstGeom prst="rect">
            <a:avLst/>
          </a:prstGeom>
        </p:spPr>
      </p:pic>
      <p:pic>
        <p:nvPicPr>
          <p:cNvPr id="8" name="Picture 7">
            <a:extLst>
              <a:ext uri="{FF2B5EF4-FFF2-40B4-BE49-F238E27FC236}">
                <a16:creationId xmlns:a16="http://schemas.microsoft.com/office/drawing/2014/main" id="{31DB7617-CA25-4932-A159-EAE3316757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8723" y="1614690"/>
            <a:ext cx="3238150" cy="4741656"/>
          </a:xfrm>
          <a:prstGeom prst="rect">
            <a:avLst/>
          </a:prstGeom>
        </p:spPr>
      </p:pic>
    </p:spTree>
    <p:extLst>
      <p:ext uri="{BB962C8B-B14F-4D97-AF65-F5344CB8AC3E}">
        <p14:creationId xmlns:p14="http://schemas.microsoft.com/office/powerpoint/2010/main" val="3161252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846ACF-E89A-4D74-8257-A0BB8C09ADC8}"/>
              </a:ext>
            </a:extLst>
          </p:cNvPr>
          <p:cNvSpPr>
            <a:spLocks noGrp="1"/>
          </p:cNvSpPr>
          <p:nvPr>
            <p:ph type="title"/>
          </p:nvPr>
        </p:nvSpPr>
        <p:spPr/>
        <p:txBody>
          <a:bodyPr>
            <a:normAutofit/>
          </a:bodyPr>
          <a:lstStyle/>
          <a:p>
            <a:r>
              <a:rPr lang="en-US" sz="4000" dirty="0">
                <a:solidFill>
                  <a:srgbClr val="00B0F0"/>
                </a:solidFill>
              </a:rPr>
              <a:t>Conceptual Validation using a Paper Prototype</a:t>
            </a:r>
            <a:endParaRPr lang="pt-PT" sz="4000" dirty="0">
              <a:solidFill>
                <a:srgbClr val="00B0F0"/>
              </a:solidFill>
            </a:endParaRPr>
          </a:p>
        </p:txBody>
      </p:sp>
      <p:sp>
        <p:nvSpPr>
          <p:cNvPr id="4" name="Marcador de Posição do Número do Diapositivo 3">
            <a:extLst>
              <a:ext uri="{FF2B5EF4-FFF2-40B4-BE49-F238E27FC236}">
                <a16:creationId xmlns:a16="http://schemas.microsoft.com/office/drawing/2014/main" id="{FCEDE9FD-1F26-4057-B0E7-86802F0FC276}"/>
              </a:ext>
            </a:extLst>
          </p:cNvPr>
          <p:cNvSpPr>
            <a:spLocks noGrp="1"/>
          </p:cNvSpPr>
          <p:nvPr>
            <p:ph type="sldNum" sz="quarter" idx="12"/>
          </p:nvPr>
        </p:nvSpPr>
        <p:spPr/>
        <p:txBody>
          <a:bodyPr/>
          <a:lstStyle/>
          <a:p>
            <a:fld id="{F9E7AB38-F5BC-4116-B7A3-037205A2292B}" type="slidenum">
              <a:rPr lang="pt-PT" smtClean="0"/>
              <a:t>11</a:t>
            </a:fld>
            <a:endParaRPr lang="pt-PT"/>
          </a:p>
        </p:txBody>
      </p:sp>
      <p:pic>
        <p:nvPicPr>
          <p:cNvPr id="6" name="Imagem 5">
            <a:extLst>
              <a:ext uri="{FF2B5EF4-FFF2-40B4-BE49-F238E27FC236}">
                <a16:creationId xmlns:a16="http://schemas.microsoft.com/office/drawing/2014/main" id="{61617510-6247-4541-885F-5B7B8650E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309304" y="2322113"/>
            <a:ext cx="4741662" cy="3326812"/>
          </a:xfrm>
          <a:prstGeom prst="rect">
            <a:avLst/>
          </a:prstGeom>
        </p:spPr>
      </p:pic>
      <p:pic>
        <p:nvPicPr>
          <p:cNvPr id="8" name="Imagem 7">
            <a:extLst>
              <a:ext uri="{FF2B5EF4-FFF2-40B4-BE49-F238E27FC236}">
                <a16:creationId xmlns:a16="http://schemas.microsoft.com/office/drawing/2014/main" id="{9FF1ED16-1832-4244-865A-744FF9302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55211" y="2307938"/>
            <a:ext cx="4741661" cy="3355164"/>
          </a:xfrm>
          <a:prstGeom prst="rect">
            <a:avLst/>
          </a:prstGeom>
        </p:spPr>
      </p:pic>
      <p:pic>
        <p:nvPicPr>
          <p:cNvPr id="11" name="Imagem 10">
            <a:extLst>
              <a:ext uri="{FF2B5EF4-FFF2-40B4-BE49-F238E27FC236}">
                <a16:creationId xmlns:a16="http://schemas.microsoft.com/office/drawing/2014/main" id="{B3D0A388-37D0-4E08-94DF-5EA2324B4A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725169" y="2307938"/>
            <a:ext cx="4741661" cy="3355164"/>
          </a:xfrm>
          <a:prstGeom prst="rect">
            <a:avLst/>
          </a:prstGeom>
        </p:spPr>
      </p:pic>
    </p:spTree>
    <p:extLst>
      <p:ext uri="{BB962C8B-B14F-4D97-AF65-F5344CB8AC3E}">
        <p14:creationId xmlns:p14="http://schemas.microsoft.com/office/powerpoint/2010/main" val="3035029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7A0D3DA-6772-4E79-9DE0-96DB3D536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A0C203F-FF45-43BB-84FA-F77B2F6B0865}"/>
              </a:ext>
            </a:extLst>
          </p:cNvPr>
          <p:cNvSpPr>
            <a:spLocks noGrp="1"/>
          </p:cNvSpPr>
          <p:nvPr>
            <p:ph type="title"/>
          </p:nvPr>
        </p:nvSpPr>
        <p:spPr>
          <a:xfrm>
            <a:off x="845127" y="378687"/>
            <a:ext cx="10515600" cy="1325562"/>
          </a:xfrm>
        </p:spPr>
        <p:txBody>
          <a:bodyPr>
            <a:normAutofit/>
          </a:bodyPr>
          <a:lstStyle/>
          <a:p>
            <a:r>
              <a:rPr lang="pt-PT" sz="4000" dirty="0">
                <a:solidFill>
                  <a:srgbClr val="00B0F0"/>
                </a:solidFill>
              </a:rPr>
              <a:t>Car Control App – V1.0</a:t>
            </a:r>
            <a:endParaRPr lang="en-US" sz="4000" dirty="0">
              <a:solidFill>
                <a:srgbClr val="00B0F0"/>
              </a:solidFill>
            </a:endParaRPr>
          </a:p>
        </p:txBody>
      </p:sp>
      <p:sp>
        <p:nvSpPr>
          <p:cNvPr id="5" name="Slide Number Placeholder 4">
            <a:extLst>
              <a:ext uri="{FF2B5EF4-FFF2-40B4-BE49-F238E27FC236}">
                <a16:creationId xmlns:a16="http://schemas.microsoft.com/office/drawing/2014/main" id="{98BAA253-8605-4D0A-ADEC-B5E1368308EE}"/>
              </a:ext>
            </a:extLst>
          </p:cNvPr>
          <p:cNvSpPr>
            <a:spLocks noGrp="1"/>
          </p:cNvSpPr>
          <p:nvPr>
            <p:ph type="sldNum" sz="quarter" idx="12"/>
          </p:nvPr>
        </p:nvSpPr>
        <p:spPr>
          <a:xfrm>
            <a:off x="8617527" y="6296750"/>
            <a:ext cx="2743200" cy="365125"/>
          </a:xfrm>
        </p:spPr>
        <p:txBody>
          <a:bodyPr/>
          <a:lstStyle/>
          <a:p>
            <a:fld id="{F9E7AB38-F5BC-4116-B7A3-037205A2292B}" type="slidenum">
              <a:rPr lang="pt-PT" smtClean="0">
                <a:solidFill>
                  <a:srgbClr val="00B0F0"/>
                </a:solidFill>
              </a:rPr>
              <a:t>12</a:t>
            </a:fld>
            <a:endParaRPr lang="pt-PT" dirty="0">
              <a:solidFill>
                <a:srgbClr val="00B0F0"/>
              </a:solidFill>
            </a:endParaRPr>
          </a:p>
        </p:txBody>
      </p:sp>
      <p:pic>
        <p:nvPicPr>
          <p:cNvPr id="7" name="Imagem 6">
            <a:extLst>
              <a:ext uri="{FF2B5EF4-FFF2-40B4-BE49-F238E27FC236}">
                <a16:creationId xmlns:a16="http://schemas.microsoft.com/office/drawing/2014/main" id="{6DF479F2-F236-439D-A767-96EBFD8089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927" y="484960"/>
            <a:ext cx="3026473" cy="5888080"/>
          </a:xfrm>
          <a:prstGeom prst="rect">
            <a:avLst/>
          </a:prstGeom>
        </p:spPr>
      </p:pic>
      <p:pic>
        <p:nvPicPr>
          <p:cNvPr id="8" name="Imagem 7">
            <a:extLst>
              <a:ext uri="{FF2B5EF4-FFF2-40B4-BE49-F238E27FC236}">
                <a16:creationId xmlns:a16="http://schemas.microsoft.com/office/drawing/2014/main" id="{91075A81-FFA3-4393-8FBC-AA926934D2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6872" y="484960"/>
            <a:ext cx="3026473" cy="5888080"/>
          </a:xfrm>
          <a:prstGeom prst="rect">
            <a:avLst/>
          </a:prstGeom>
        </p:spPr>
      </p:pic>
      <p:sp>
        <p:nvSpPr>
          <p:cNvPr id="11" name="TextBox 7">
            <a:extLst>
              <a:ext uri="{FF2B5EF4-FFF2-40B4-BE49-F238E27FC236}">
                <a16:creationId xmlns:a16="http://schemas.microsoft.com/office/drawing/2014/main" id="{C99AFBE4-C8D8-4134-9C88-85F131DE3A5C}"/>
              </a:ext>
            </a:extLst>
          </p:cNvPr>
          <p:cNvSpPr txBox="1"/>
          <p:nvPr/>
        </p:nvSpPr>
        <p:spPr>
          <a:xfrm>
            <a:off x="845127" y="1659285"/>
            <a:ext cx="5423956" cy="4401205"/>
          </a:xfrm>
          <a:prstGeom prst="rect">
            <a:avLst/>
          </a:prstGeom>
          <a:noFill/>
        </p:spPr>
        <p:txBody>
          <a:bodyPr wrap="square" rtlCol="0">
            <a:spAutoFit/>
          </a:bodyPr>
          <a:lstStyle/>
          <a:p>
            <a:pPr algn="just"/>
            <a:r>
              <a:rPr lang="pt-PT" sz="2800" dirty="0">
                <a:solidFill>
                  <a:schemeClr val="bg1"/>
                </a:solidFill>
              </a:rPr>
              <a:t>Use of Android Studio tool, as it is a mobile application</a:t>
            </a:r>
          </a:p>
          <a:p>
            <a:pPr algn="just"/>
            <a:endParaRPr lang="pt-PT" sz="2800" dirty="0">
              <a:solidFill>
                <a:schemeClr val="bg1"/>
              </a:solidFill>
            </a:endParaRPr>
          </a:p>
          <a:p>
            <a:pPr algn="just"/>
            <a:r>
              <a:rPr lang="pt-PT" sz="2800" dirty="0">
                <a:solidFill>
                  <a:schemeClr val="bg1"/>
                </a:solidFill>
              </a:rPr>
              <a:t>Almost direct implementation of the paper prototype after necessary changes</a:t>
            </a:r>
          </a:p>
          <a:p>
            <a:pPr algn="just"/>
            <a:endParaRPr lang="pt-PT" sz="2800" dirty="0">
              <a:solidFill>
                <a:schemeClr val="bg1"/>
              </a:solidFill>
            </a:endParaRPr>
          </a:p>
          <a:p>
            <a:pPr algn="just"/>
            <a:r>
              <a:rPr lang="pt-PT" sz="2800" dirty="0">
                <a:solidFill>
                  <a:schemeClr val="bg1"/>
                </a:solidFill>
              </a:rPr>
              <a:t>It seeks to establish a modern and appealing design without compromising it’s functionality </a:t>
            </a:r>
          </a:p>
        </p:txBody>
      </p:sp>
    </p:spTree>
    <p:extLst>
      <p:ext uri="{BB962C8B-B14F-4D97-AF65-F5344CB8AC3E}">
        <p14:creationId xmlns:p14="http://schemas.microsoft.com/office/powerpoint/2010/main" val="3168438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7A0D3DA-6772-4E79-9DE0-96DB3D536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A0C203F-FF45-43BB-84FA-F77B2F6B0865}"/>
              </a:ext>
            </a:extLst>
          </p:cNvPr>
          <p:cNvSpPr>
            <a:spLocks noGrp="1"/>
          </p:cNvSpPr>
          <p:nvPr>
            <p:ph type="title"/>
          </p:nvPr>
        </p:nvSpPr>
        <p:spPr>
          <a:xfrm>
            <a:off x="845127" y="378687"/>
            <a:ext cx="10515600" cy="1325562"/>
          </a:xfrm>
        </p:spPr>
        <p:txBody>
          <a:bodyPr>
            <a:normAutofit/>
          </a:bodyPr>
          <a:lstStyle/>
          <a:p>
            <a:r>
              <a:rPr lang="pt-PT" sz="4000" dirty="0">
                <a:solidFill>
                  <a:srgbClr val="00B0F0"/>
                </a:solidFill>
              </a:rPr>
              <a:t>Usability Testing</a:t>
            </a:r>
            <a:endParaRPr lang="en-US" sz="4000" dirty="0">
              <a:solidFill>
                <a:srgbClr val="00B0F0"/>
              </a:solidFill>
            </a:endParaRPr>
          </a:p>
        </p:txBody>
      </p:sp>
      <p:sp>
        <p:nvSpPr>
          <p:cNvPr id="5" name="Slide Number Placeholder 4">
            <a:extLst>
              <a:ext uri="{FF2B5EF4-FFF2-40B4-BE49-F238E27FC236}">
                <a16:creationId xmlns:a16="http://schemas.microsoft.com/office/drawing/2014/main" id="{98BAA253-8605-4D0A-ADEC-B5E1368308EE}"/>
              </a:ext>
            </a:extLst>
          </p:cNvPr>
          <p:cNvSpPr>
            <a:spLocks noGrp="1"/>
          </p:cNvSpPr>
          <p:nvPr>
            <p:ph type="sldNum" sz="quarter" idx="12"/>
          </p:nvPr>
        </p:nvSpPr>
        <p:spPr>
          <a:xfrm>
            <a:off x="8617527" y="6296750"/>
            <a:ext cx="2743200" cy="365125"/>
          </a:xfrm>
        </p:spPr>
        <p:txBody>
          <a:bodyPr/>
          <a:lstStyle/>
          <a:p>
            <a:fld id="{F9E7AB38-F5BC-4116-B7A3-037205A2292B}" type="slidenum">
              <a:rPr lang="pt-PT" smtClean="0">
                <a:solidFill>
                  <a:srgbClr val="00B0F0"/>
                </a:solidFill>
              </a:rPr>
              <a:t>13</a:t>
            </a:fld>
            <a:endParaRPr lang="pt-PT" dirty="0">
              <a:solidFill>
                <a:srgbClr val="00B0F0"/>
              </a:solidFill>
            </a:endParaRPr>
          </a:p>
        </p:txBody>
      </p:sp>
      <p:sp>
        <p:nvSpPr>
          <p:cNvPr id="9" name="TextBox 7">
            <a:extLst>
              <a:ext uri="{FF2B5EF4-FFF2-40B4-BE49-F238E27FC236}">
                <a16:creationId xmlns:a16="http://schemas.microsoft.com/office/drawing/2014/main" id="{9C44FB82-D0F7-4EA8-BED9-B4E3EA7CB5ED}"/>
              </a:ext>
            </a:extLst>
          </p:cNvPr>
          <p:cNvSpPr txBox="1"/>
          <p:nvPr/>
        </p:nvSpPr>
        <p:spPr>
          <a:xfrm>
            <a:off x="845126" y="1659285"/>
            <a:ext cx="10515599" cy="4832092"/>
          </a:xfrm>
          <a:prstGeom prst="rect">
            <a:avLst/>
          </a:prstGeom>
          <a:noFill/>
        </p:spPr>
        <p:txBody>
          <a:bodyPr wrap="square" rtlCol="0">
            <a:spAutoFit/>
          </a:bodyPr>
          <a:lstStyle/>
          <a:p>
            <a:pPr algn="just"/>
            <a:r>
              <a:rPr lang="pt-PT" sz="2800" dirty="0">
                <a:solidFill>
                  <a:schemeClr val="bg1"/>
                </a:solidFill>
              </a:rPr>
              <a:t>Usability Test Results:</a:t>
            </a:r>
          </a:p>
          <a:p>
            <a:pPr algn="just"/>
            <a:r>
              <a:rPr lang="pt-PT" sz="2800" dirty="0">
                <a:solidFill>
                  <a:schemeClr val="bg1"/>
                </a:solidFill>
              </a:rPr>
              <a:t> - Satisfactory Application in general, however containing some inconsistencies</a:t>
            </a:r>
          </a:p>
          <a:p>
            <a:pPr algn="just"/>
            <a:r>
              <a:rPr lang="pt-PT" sz="2800" dirty="0">
                <a:solidFill>
                  <a:schemeClr val="bg1"/>
                </a:solidFill>
              </a:rPr>
              <a:t>- Visually very consistent and Appealing</a:t>
            </a:r>
          </a:p>
          <a:p>
            <a:pPr algn="just"/>
            <a:endParaRPr lang="pt-PT" sz="2800" dirty="0">
              <a:solidFill>
                <a:schemeClr val="bg1"/>
              </a:solidFill>
            </a:endParaRPr>
          </a:p>
          <a:p>
            <a:pPr algn="just"/>
            <a:r>
              <a:rPr lang="pt-PT" sz="2800" dirty="0">
                <a:solidFill>
                  <a:schemeClr val="bg1"/>
                </a:solidFill>
              </a:rPr>
              <a:t>Problems to solve:</a:t>
            </a:r>
          </a:p>
          <a:p>
            <a:pPr algn="just"/>
            <a:r>
              <a:rPr lang="pt-PT" sz="2800" dirty="0">
                <a:solidFill>
                  <a:schemeClr val="bg1"/>
                </a:solidFill>
              </a:rPr>
              <a:t> - Make navigation through the application more direct</a:t>
            </a:r>
          </a:p>
          <a:p>
            <a:pPr algn="just"/>
            <a:r>
              <a:rPr lang="pt-PT" sz="2800" dirty="0">
                <a:solidFill>
                  <a:schemeClr val="bg1"/>
                </a:solidFill>
              </a:rPr>
              <a:t> - increase the prominence of the most important components</a:t>
            </a:r>
          </a:p>
          <a:p>
            <a:pPr algn="just"/>
            <a:r>
              <a:rPr lang="pt-PT" sz="2800" dirty="0">
                <a:solidFill>
                  <a:schemeClr val="bg1"/>
                </a:solidFill>
              </a:rPr>
              <a:t> - increase feedback on the execution of actions</a:t>
            </a:r>
          </a:p>
          <a:p>
            <a:pPr algn="just"/>
            <a:r>
              <a:rPr lang="pt-PT" sz="2800" dirty="0">
                <a:solidFill>
                  <a:schemeClr val="bg1"/>
                </a:solidFill>
              </a:rPr>
              <a:t> - improve the quality of the information made available</a:t>
            </a:r>
          </a:p>
          <a:p>
            <a:pPr algn="just"/>
            <a:r>
              <a:rPr lang="pt-PT" sz="2800" dirty="0">
                <a:solidFill>
                  <a:schemeClr val="bg1"/>
                </a:solidFill>
              </a:rPr>
              <a:t> - correct the use of some technical terms</a:t>
            </a:r>
          </a:p>
        </p:txBody>
      </p:sp>
    </p:spTree>
    <p:extLst>
      <p:ext uri="{BB962C8B-B14F-4D97-AF65-F5344CB8AC3E}">
        <p14:creationId xmlns:p14="http://schemas.microsoft.com/office/powerpoint/2010/main" val="439892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7A0D3DA-6772-4E79-9DE0-96DB3D536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A0C203F-FF45-43BB-84FA-F77B2F6B0865}"/>
              </a:ext>
            </a:extLst>
          </p:cNvPr>
          <p:cNvSpPr>
            <a:spLocks noGrp="1"/>
          </p:cNvSpPr>
          <p:nvPr>
            <p:ph type="title"/>
          </p:nvPr>
        </p:nvSpPr>
        <p:spPr>
          <a:xfrm>
            <a:off x="845127" y="378687"/>
            <a:ext cx="10515600" cy="1325562"/>
          </a:xfrm>
        </p:spPr>
        <p:txBody>
          <a:bodyPr>
            <a:normAutofit/>
          </a:bodyPr>
          <a:lstStyle/>
          <a:p>
            <a:r>
              <a:rPr lang="pt-PT" sz="4000" dirty="0">
                <a:solidFill>
                  <a:srgbClr val="00B0F0"/>
                </a:solidFill>
              </a:rPr>
              <a:t>Usability testing</a:t>
            </a:r>
            <a:endParaRPr lang="en-US" sz="4000" dirty="0">
              <a:solidFill>
                <a:srgbClr val="00B0F0"/>
              </a:solidFill>
            </a:endParaRPr>
          </a:p>
        </p:txBody>
      </p:sp>
      <p:sp>
        <p:nvSpPr>
          <p:cNvPr id="5" name="Slide Number Placeholder 4">
            <a:extLst>
              <a:ext uri="{FF2B5EF4-FFF2-40B4-BE49-F238E27FC236}">
                <a16:creationId xmlns:a16="http://schemas.microsoft.com/office/drawing/2014/main" id="{98BAA253-8605-4D0A-ADEC-B5E1368308EE}"/>
              </a:ext>
            </a:extLst>
          </p:cNvPr>
          <p:cNvSpPr>
            <a:spLocks noGrp="1"/>
          </p:cNvSpPr>
          <p:nvPr>
            <p:ph type="sldNum" sz="quarter" idx="12"/>
          </p:nvPr>
        </p:nvSpPr>
        <p:spPr>
          <a:xfrm>
            <a:off x="8603673" y="6296750"/>
            <a:ext cx="2743200" cy="365125"/>
          </a:xfrm>
        </p:spPr>
        <p:txBody>
          <a:bodyPr/>
          <a:lstStyle/>
          <a:p>
            <a:fld id="{F9E7AB38-F5BC-4116-B7A3-037205A2292B}" type="slidenum">
              <a:rPr lang="pt-PT" smtClean="0">
                <a:solidFill>
                  <a:srgbClr val="00B0F0"/>
                </a:solidFill>
              </a:rPr>
              <a:t>14</a:t>
            </a:fld>
            <a:endParaRPr lang="pt-PT" dirty="0">
              <a:solidFill>
                <a:srgbClr val="00B0F0"/>
              </a:solidFill>
            </a:endParaRPr>
          </a:p>
        </p:txBody>
      </p:sp>
      <p:pic>
        <p:nvPicPr>
          <p:cNvPr id="11" name="Imagem 10">
            <a:extLst>
              <a:ext uri="{FF2B5EF4-FFF2-40B4-BE49-F238E27FC236}">
                <a16:creationId xmlns:a16="http://schemas.microsoft.com/office/drawing/2014/main" id="{3DCC21A5-92E2-4D34-96F8-DF05B3164B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674" y="1511816"/>
            <a:ext cx="8070651" cy="4721131"/>
          </a:xfrm>
          <a:prstGeom prst="rect">
            <a:avLst/>
          </a:prstGeom>
          <a:ln w="76200" cap="sq" cmpd="thickThin">
            <a:solidFill>
              <a:srgbClr val="00B0F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69B745E3-0F6C-43C4-8B9F-F0E723E13495}"/>
              </a:ext>
            </a:extLst>
          </p:cNvPr>
          <p:cNvPicPr>
            <a:picLocks noChangeAspect="1"/>
          </p:cNvPicPr>
          <p:nvPr/>
        </p:nvPicPr>
        <p:blipFill>
          <a:blip r:embed="rId4"/>
          <a:stretch>
            <a:fillRect/>
          </a:stretch>
        </p:blipFill>
        <p:spPr>
          <a:xfrm>
            <a:off x="2578522" y="1579785"/>
            <a:ext cx="7286625" cy="390525"/>
          </a:xfrm>
          <a:prstGeom prst="rect">
            <a:avLst/>
          </a:prstGeom>
        </p:spPr>
      </p:pic>
      <p:pic>
        <p:nvPicPr>
          <p:cNvPr id="8" name="Picture 7">
            <a:extLst>
              <a:ext uri="{FF2B5EF4-FFF2-40B4-BE49-F238E27FC236}">
                <a16:creationId xmlns:a16="http://schemas.microsoft.com/office/drawing/2014/main" id="{E0B0A30C-FF06-4F3C-A041-8600C9F341DE}"/>
              </a:ext>
            </a:extLst>
          </p:cNvPr>
          <p:cNvPicPr>
            <a:picLocks noChangeAspect="1"/>
          </p:cNvPicPr>
          <p:nvPr/>
        </p:nvPicPr>
        <p:blipFill>
          <a:blip r:embed="rId5"/>
          <a:stretch>
            <a:fillRect/>
          </a:stretch>
        </p:blipFill>
        <p:spPr>
          <a:xfrm>
            <a:off x="5066120" y="5807905"/>
            <a:ext cx="2428875" cy="381000"/>
          </a:xfrm>
          <a:prstGeom prst="rect">
            <a:avLst/>
          </a:prstGeom>
        </p:spPr>
      </p:pic>
    </p:spTree>
    <p:extLst>
      <p:ext uri="{BB962C8B-B14F-4D97-AF65-F5344CB8AC3E}">
        <p14:creationId xmlns:p14="http://schemas.microsoft.com/office/powerpoint/2010/main" val="2696998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7A0D3DA-6772-4E79-9DE0-96DB3D536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A0C203F-FF45-43BB-84FA-F77B2F6B0865}"/>
              </a:ext>
            </a:extLst>
          </p:cNvPr>
          <p:cNvSpPr>
            <a:spLocks noGrp="1"/>
          </p:cNvSpPr>
          <p:nvPr>
            <p:ph type="title"/>
          </p:nvPr>
        </p:nvSpPr>
        <p:spPr>
          <a:xfrm>
            <a:off x="845127" y="378687"/>
            <a:ext cx="10515600" cy="1325562"/>
          </a:xfrm>
        </p:spPr>
        <p:txBody>
          <a:bodyPr>
            <a:normAutofit/>
          </a:bodyPr>
          <a:lstStyle/>
          <a:p>
            <a:r>
              <a:rPr lang="pt-PT" sz="4000" dirty="0">
                <a:solidFill>
                  <a:srgbClr val="00B0F0"/>
                </a:solidFill>
              </a:rPr>
              <a:t>Car Control App – V2.0</a:t>
            </a:r>
            <a:endParaRPr lang="en-US" sz="4000" dirty="0">
              <a:solidFill>
                <a:srgbClr val="00B0F0"/>
              </a:solidFill>
            </a:endParaRPr>
          </a:p>
        </p:txBody>
      </p:sp>
      <p:sp>
        <p:nvSpPr>
          <p:cNvPr id="5" name="Slide Number Placeholder 4">
            <a:extLst>
              <a:ext uri="{FF2B5EF4-FFF2-40B4-BE49-F238E27FC236}">
                <a16:creationId xmlns:a16="http://schemas.microsoft.com/office/drawing/2014/main" id="{98BAA253-8605-4D0A-ADEC-B5E1368308EE}"/>
              </a:ext>
            </a:extLst>
          </p:cNvPr>
          <p:cNvSpPr>
            <a:spLocks noGrp="1"/>
          </p:cNvSpPr>
          <p:nvPr>
            <p:ph type="sldNum" sz="quarter" idx="12"/>
          </p:nvPr>
        </p:nvSpPr>
        <p:spPr>
          <a:xfrm>
            <a:off x="8617527" y="6296750"/>
            <a:ext cx="2743200" cy="365125"/>
          </a:xfrm>
        </p:spPr>
        <p:txBody>
          <a:bodyPr/>
          <a:lstStyle/>
          <a:p>
            <a:fld id="{F9E7AB38-F5BC-4116-B7A3-037205A2292B}" type="slidenum">
              <a:rPr lang="pt-PT" smtClean="0">
                <a:solidFill>
                  <a:srgbClr val="00B0F0"/>
                </a:solidFill>
              </a:rPr>
              <a:t>15</a:t>
            </a:fld>
            <a:endParaRPr lang="pt-PT" dirty="0">
              <a:solidFill>
                <a:srgbClr val="00B0F0"/>
              </a:solidFill>
            </a:endParaRPr>
          </a:p>
        </p:txBody>
      </p:sp>
      <p:sp>
        <p:nvSpPr>
          <p:cNvPr id="11" name="TextBox 7">
            <a:extLst>
              <a:ext uri="{FF2B5EF4-FFF2-40B4-BE49-F238E27FC236}">
                <a16:creationId xmlns:a16="http://schemas.microsoft.com/office/drawing/2014/main" id="{C99AFBE4-C8D8-4134-9C88-85F131DE3A5C}"/>
              </a:ext>
            </a:extLst>
          </p:cNvPr>
          <p:cNvSpPr txBox="1"/>
          <p:nvPr/>
        </p:nvSpPr>
        <p:spPr>
          <a:xfrm>
            <a:off x="845127" y="1221403"/>
            <a:ext cx="5423956" cy="5262979"/>
          </a:xfrm>
          <a:prstGeom prst="rect">
            <a:avLst/>
          </a:prstGeom>
          <a:noFill/>
        </p:spPr>
        <p:txBody>
          <a:bodyPr wrap="square" rtlCol="0">
            <a:spAutoFit/>
          </a:bodyPr>
          <a:lstStyle/>
          <a:p>
            <a:pPr marL="457200" indent="-457200" algn="just">
              <a:buFont typeface="Arial" panose="020B0604020202020204" pitchFamily="34" charset="0"/>
              <a:buChar char="•"/>
            </a:pPr>
            <a:r>
              <a:rPr lang="en-IN" sz="2800" dirty="0">
                <a:solidFill>
                  <a:schemeClr val="bg1"/>
                </a:solidFill>
              </a:rPr>
              <a:t>Introduction of new components for more intuitive and fluid navigation</a:t>
            </a:r>
          </a:p>
          <a:p>
            <a:pPr marL="457200" indent="-457200" algn="just">
              <a:buFont typeface="Arial" panose="020B0604020202020204" pitchFamily="34" charset="0"/>
              <a:buChar char="•"/>
            </a:pPr>
            <a:r>
              <a:rPr lang="en-IN" sz="2800" dirty="0">
                <a:solidFill>
                  <a:schemeClr val="bg1"/>
                </a:solidFill>
              </a:rPr>
              <a:t>Constant user feedback of your actions</a:t>
            </a:r>
          </a:p>
          <a:p>
            <a:pPr marL="457200" indent="-457200" algn="just">
              <a:buFont typeface="Arial" panose="020B0604020202020204" pitchFamily="34" charset="0"/>
              <a:buChar char="•"/>
            </a:pPr>
            <a:r>
              <a:rPr lang="en-IN" sz="2800" dirty="0">
                <a:solidFill>
                  <a:schemeClr val="bg1"/>
                </a:solidFill>
              </a:rPr>
              <a:t>Final touches to consolidate a robust implementation</a:t>
            </a:r>
          </a:p>
          <a:p>
            <a:pPr algn="just"/>
            <a:r>
              <a:rPr lang="en-IN" sz="2800" dirty="0">
                <a:solidFill>
                  <a:schemeClr val="bg1"/>
                </a:solidFill>
              </a:rPr>
              <a:t>	CONDITION</a:t>
            </a:r>
          </a:p>
          <a:p>
            <a:pPr algn="just"/>
            <a:r>
              <a:rPr lang="en-IN" sz="2800" dirty="0">
                <a:solidFill>
                  <a:schemeClr val="bg1"/>
                </a:solidFill>
              </a:rPr>
              <a:t>	CONTROLS</a:t>
            </a:r>
          </a:p>
          <a:p>
            <a:pPr algn="just"/>
            <a:r>
              <a:rPr lang="en-IN" sz="2800" dirty="0">
                <a:solidFill>
                  <a:schemeClr val="bg1"/>
                </a:solidFill>
              </a:rPr>
              <a:t>	AIR-CONDITIONING </a:t>
            </a:r>
          </a:p>
          <a:p>
            <a:pPr algn="just"/>
            <a:r>
              <a:rPr lang="en-IN" sz="2800" dirty="0">
                <a:solidFill>
                  <a:schemeClr val="bg1"/>
                </a:solidFill>
              </a:rPr>
              <a:t>	TO LOCATE</a:t>
            </a:r>
          </a:p>
          <a:p>
            <a:pPr algn="just"/>
            <a:r>
              <a:rPr lang="en-IN" sz="2800" dirty="0">
                <a:solidFill>
                  <a:schemeClr val="bg1"/>
                </a:solidFill>
              </a:rPr>
              <a:t>	ALERTS and DEFINITIONS</a:t>
            </a:r>
            <a:endParaRPr lang="pt-PT" sz="2800" dirty="0">
              <a:solidFill>
                <a:schemeClr val="bg1"/>
              </a:solidFill>
            </a:endParaRPr>
          </a:p>
        </p:txBody>
      </p:sp>
      <p:pic>
        <p:nvPicPr>
          <p:cNvPr id="4" name="Imagem 3">
            <a:extLst>
              <a:ext uri="{FF2B5EF4-FFF2-40B4-BE49-F238E27FC236}">
                <a16:creationId xmlns:a16="http://schemas.microsoft.com/office/drawing/2014/main" id="{7BDD0F54-81B7-467E-BE96-9FF62C37B6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770"/>
          <a:stretch/>
        </p:blipFill>
        <p:spPr>
          <a:xfrm>
            <a:off x="7204341" y="673725"/>
            <a:ext cx="3221128" cy="5510550"/>
          </a:xfrm>
          <a:prstGeom prst="rect">
            <a:avLst/>
          </a:prstGeom>
          <a:ln w="76200" cap="sq" cmpd="thickThin">
            <a:solidFill>
              <a:schemeClr val="accent1">
                <a:lumMod val="75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87076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7A0D3DA-6772-4E79-9DE0-96DB3D536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A0C203F-FF45-43BB-84FA-F77B2F6B0865}"/>
              </a:ext>
            </a:extLst>
          </p:cNvPr>
          <p:cNvSpPr>
            <a:spLocks noGrp="1"/>
          </p:cNvSpPr>
          <p:nvPr>
            <p:ph type="title"/>
          </p:nvPr>
        </p:nvSpPr>
        <p:spPr>
          <a:xfrm>
            <a:off x="845127" y="378687"/>
            <a:ext cx="10515600" cy="1325562"/>
          </a:xfrm>
        </p:spPr>
        <p:txBody>
          <a:bodyPr>
            <a:normAutofit/>
          </a:bodyPr>
          <a:lstStyle/>
          <a:p>
            <a:r>
              <a:rPr lang="pt-PT" sz="4000" dirty="0">
                <a:solidFill>
                  <a:srgbClr val="00B0F0"/>
                </a:solidFill>
              </a:rPr>
              <a:t>Future works and conclusions</a:t>
            </a:r>
            <a:endParaRPr lang="en-US" sz="4000" dirty="0">
              <a:solidFill>
                <a:srgbClr val="00B0F0"/>
              </a:solidFill>
            </a:endParaRPr>
          </a:p>
        </p:txBody>
      </p:sp>
      <p:sp>
        <p:nvSpPr>
          <p:cNvPr id="5" name="Slide Number Placeholder 4">
            <a:extLst>
              <a:ext uri="{FF2B5EF4-FFF2-40B4-BE49-F238E27FC236}">
                <a16:creationId xmlns:a16="http://schemas.microsoft.com/office/drawing/2014/main" id="{98BAA253-8605-4D0A-ADEC-B5E1368308EE}"/>
              </a:ext>
            </a:extLst>
          </p:cNvPr>
          <p:cNvSpPr>
            <a:spLocks noGrp="1"/>
          </p:cNvSpPr>
          <p:nvPr>
            <p:ph type="sldNum" sz="quarter" idx="12"/>
          </p:nvPr>
        </p:nvSpPr>
        <p:spPr/>
        <p:txBody>
          <a:bodyPr/>
          <a:lstStyle/>
          <a:p>
            <a:fld id="{F9E7AB38-F5BC-4116-B7A3-037205A2292B}" type="slidenum">
              <a:rPr lang="pt-PT" smtClean="0">
                <a:solidFill>
                  <a:srgbClr val="00B0F0"/>
                </a:solidFill>
              </a:rPr>
              <a:t>16</a:t>
            </a:fld>
            <a:endParaRPr lang="pt-PT" dirty="0">
              <a:solidFill>
                <a:srgbClr val="00B0F0"/>
              </a:solidFill>
            </a:endParaRPr>
          </a:p>
        </p:txBody>
      </p:sp>
      <p:sp>
        <p:nvSpPr>
          <p:cNvPr id="8" name="TextBox 7">
            <a:extLst>
              <a:ext uri="{FF2B5EF4-FFF2-40B4-BE49-F238E27FC236}">
                <a16:creationId xmlns:a16="http://schemas.microsoft.com/office/drawing/2014/main" id="{9E4A8D6D-D32C-4311-94F4-2CCA69BAC53C}"/>
              </a:ext>
            </a:extLst>
          </p:cNvPr>
          <p:cNvSpPr txBox="1"/>
          <p:nvPr/>
        </p:nvSpPr>
        <p:spPr>
          <a:xfrm>
            <a:off x="845127" y="1659285"/>
            <a:ext cx="10501746" cy="3108543"/>
          </a:xfrm>
          <a:prstGeom prst="rect">
            <a:avLst/>
          </a:prstGeom>
          <a:noFill/>
        </p:spPr>
        <p:txBody>
          <a:bodyPr wrap="square" rtlCol="0">
            <a:spAutoFit/>
          </a:bodyPr>
          <a:lstStyle/>
          <a:p>
            <a:pPr algn="just"/>
            <a:r>
              <a:rPr lang="en-IN" sz="2800" dirty="0">
                <a:solidFill>
                  <a:schemeClr val="bg1"/>
                </a:solidFill>
              </a:rPr>
              <a:t>Associate the application with an electric car company, taking into account aspects such as -  </a:t>
            </a:r>
          </a:p>
          <a:p>
            <a:pPr marL="457200" indent="-457200" algn="just">
              <a:buFont typeface="Arial" panose="020B0604020202020204" pitchFamily="34" charset="0"/>
              <a:buChar char="•"/>
            </a:pPr>
            <a:r>
              <a:rPr lang="en-IN" sz="2800" dirty="0">
                <a:solidFill>
                  <a:schemeClr val="bg1"/>
                </a:solidFill>
              </a:rPr>
              <a:t>Improving the functionality of receiving notifications whenever a risky situation occurs in the vehicle</a:t>
            </a:r>
          </a:p>
          <a:p>
            <a:pPr marL="457200" indent="-457200" algn="just">
              <a:buFont typeface="Arial" panose="020B0604020202020204" pitchFamily="34" charset="0"/>
              <a:buChar char="•"/>
            </a:pPr>
            <a:r>
              <a:rPr lang="en-IN" sz="2800" dirty="0">
                <a:solidFill>
                  <a:schemeClr val="bg1"/>
                </a:solidFill>
              </a:rPr>
              <a:t>permission to access the car's location </a:t>
            </a:r>
          </a:p>
          <a:p>
            <a:pPr marL="457200" indent="-457200" algn="just">
              <a:buFont typeface="Arial" panose="020B0604020202020204" pitchFamily="34" charset="0"/>
              <a:buChar char="•"/>
            </a:pPr>
            <a:r>
              <a:rPr lang="en-IN" sz="2800" dirty="0">
                <a:solidFill>
                  <a:schemeClr val="bg1"/>
                </a:solidFill>
              </a:rPr>
              <a:t>creation of a database for users of the application </a:t>
            </a:r>
          </a:p>
          <a:p>
            <a:pPr marL="457200" indent="-457200" algn="just">
              <a:buFont typeface="Arial" panose="020B0604020202020204" pitchFamily="34" charset="0"/>
              <a:buChar char="•"/>
            </a:pPr>
            <a:r>
              <a:rPr lang="en-IN" sz="2800" dirty="0">
                <a:solidFill>
                  <a:schemeClr val="bg1"/>
                </a:solidFill>
              </a:rPr>
              <a:t>guarantee of security in the use of the application </a:t>
            </a:r>
            <a:endParaRPr lang="pt-PT" sz="2800" dirty="0">
              <a:solidFill>
                <a:schemeClr val="bg1"/>
              </a:solidFill>
            </a:endParaRPr>
          </a:p>
        </p:txBody>
      </p:sp>
    </p:spTree>
    <p:extLst>
      <p:ext uri="{BB962C8B-B14F-4D97-AF65-F5344CB8AC3E}">
        <p14:creationId xmlns:p14="http://schemas.microsoft.com/office/powerpoint/2010/main" val="2482642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483719CA-F0E4-431E-9B13-A8A56925A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C5A26A7E-2064-44A6-8458-A427CFA28525}"/>
              </a:ext>
            </a:extLst>
          </p:cNvPr>
          <p:cNvSpPr>
            <a:spLocks noGrp="1"/>
          </p:cNvSpPr>
          <p:nvPr>
            <p:ph type="title"/>
          </p:nvPr>
        </p:nvSpPr>
        <p:spPr>
          <a:xfrm>
            <a:off x="845127" y="695369"/>
            <a:ext cx="10515600" cy="1325562"/>
          </a:xfrm>
        </p:spPr>
        <p:txBody>
          <a:bodyPr>
            <a:normAutofit/>
          </a:bodyPr>
          <a:lstStyle/>
          <a:p>
            <a:pPr algn="ctr"/>
            <a:r>
              <a:rPr lang="pt-PT" sz="6600" dirty="0">
                <a:solidFill>
                  <a:srgbClr val="00B0F0"/>
                </a:solidFill>
              </a:rPr>
              <a:t>The End</a:t>
            </a:r>
          </a:p>
        </p:txBody>
      </p:sp>
      <p:sp>
        <p:nvSpPr>
          <p:cNvPr id="4" name="Marcador de Posição do Número do Diapositivo 3">
            <a:extLst>
              <a:ext uri="{FF2B5EF4-FFF2-40B4-BE49-F238E27FC236}">
                <a16:creationId xmlns:a16="http://schemas.microsoft.com/office/drawing/2014/main" id="{5ACC8BC7-D6DA-4B84-9A7B-23D5E993E5DB}"/>
              </a:ext>
            </a:extLst>
          </p:cNvPr>
          <p:cNvSpPr>
            <a:spLocks noGrp="1"/>
          </p:cNvSpPr>
          <p:nvPr>
            <p:ph type="sldNum" sz="quarter" idx="12"/>
          </p:nvPr>
        </p:nvSpPr>
        <p:spPr/>
        <p:txBody>
          <a:bodyPr/>
          <a:lstStyle/>
          <a:p>
            <a:fld id="{F9E7AB38-F5BC-4116-B7A3-037205A2292B}" type="slidenum">
              <a:rPr lang="pt-PT" smtClean="0">
                <a:solidFill>
                  <a:srgbClr val="00B0F0"/>
                </a:solidFill>
              </a:rPr>
              <a:t>17</a:t>
            </a:fld>
            <a:endParaRPr lang="pt-PT" dirty="0">
              <a:solidFill>
                <a:srgbClr val="00B0F0"/>
              </a:solidFill>
            </a:endParaRPr>
          </a:p>
        </p:txBody>
      </p:sp>
    </p:spTree>
    <p:extLst>
      <p:ext uri="{BB962C8B-B14F-4D97-AF65-F5344CB8AC3E}">
        <p14:creationId xmlns:p14="http://schemas.microsoft.com/office/powerpoint/2010/main" val="1942795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0B6D4489-3379-4932-AA09-B022DE0A9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7560840-6749-4E90-BA79-44772F515EFC}"/>
              </a:ext>
            </a:extLst>
          </p:cNvPr>
          <p:cNvSpPr>
            <a:spLocks noGrp="1"/>
          </p:cNvSpPr>
          <p:nvPr>
            <p:ph type="title"/>
          </p:nvPr>
        </p:nvSpPr>
        <p:spPr/>
        <p:txBody>
          <a:bodyPr>
            <a:normAutofit/>
          </a:bodyPr>
          <a:lstStyle/>
          <a:p>
            <a:r>
              <a:rPr lang="en-US" sz="4000" b="1" dirty="0">
                <a:solidFill>
                  <a:srgbClr val="00B0F0"/>
                </a:solidFill>
              </a:rPr>
              <a:t>Overall Purpose and Goals</a:t>
            </a:r>
          </a:p>
        </p:txBody>
      </p:sp>
      <p:sp>
        <p:nvSpPr>
          <p:cNvPr id="5" name="Slide Number Placeholder 4">
            <a:extLst>
              <a:ext uri="{FF2B5EF4-FFF2-40B4-BE49-F238E27FC236}">
                <a16:creationId xmlns:a16="http://schemas.microsoft.com/office/drawing/2014/main" id="{326E0D67-0FC1-401D-B2E7-8D4078CB61BD}"/>
              </a:ext>
            </a:extLst>
          </p:cNvPr>
          <p:cNvSpPr>
            <a:spLocks noGrp="1"/>
          </p:cNvSpPr>
          <p:nvPr>
            <p:ph type="sldNum" sz="quarter" idx="12"/>
          </p:nvPr>
        </p:nvSpPr>
        <p:spPr/>
        <p:txBody>
          <a:bodyPr/>
          <a:lstStyle/>
          <a:p>
            <a:fld id="{F9E7AB38-F5BC-4116-B7A3-037205A2292B}" type="slidenum">
              <a:rPr lang="pt-PT" smtClean="0">
                <a:solidFill>
                  <a:srgbClr val="00B0F0"/>
                </a:solidFill>
              </a:rPr>
              <a:t>2</a:t>
            </a:fld>
            <a:endParaRPr lang="pt-PT" dirty="0">
              <a:solidFill>
                <a:srgbClr val="00B0F0"/>
              </a:solidFill>
            </a:endParaRPr>
          </a:p>
        </p:txBody>
      </p:sp>
      <p:sp>
        <p:nvSpPr>
          <p:cNvPr id="8" name="TextBox 7">
            <a:extLst>
              <a:ext uri="{FF2B5EF4-FFF2-40B4-BE49-F238E27FC236}">
                <a16:creationId xmlns:a16="http://schemas.microsoft.com/office/drawing/2014/main" id="{B8EAEE7F-AB76-4E7F-BA90-B9D77B23760B}"/>
              </a:ext>
            </a:extLst>
          </p:cNvPr>
          <p:cNvSpPr txBox="1"/>
          <p:nvPr/>
        </p:nvSpPr>
        <p:spPr>
          <a:xfrm>
            <a:off x="845126" y="2057082"/>
            <a:ext cx="5679241" cy="2954655"/>
          </a:xfrm>
          <a:prstGeom prst="rect">
            <a:avLst/>
          </a:prstGeom>
          <a:noFill/>
        </p:spPr>
        <p:txBody>
          <a:bodyPr wrap="square" rtlCol="0">
            <a:spAutoFit/>
          </a:bodyPr>
          <a:lstStyle/>
          <a:p>
            <a:r>
              <a:rPr lang="en-US" sz="2800" dirty="0">
                <a:solidFill>
                  <a:schemeClr val="bg1"/>
                </a:solidFill>
              </a:rPr>
              <a:t>Present the results of the Requirement Analysis</a:t>
            </a:r>
          </a:p>
          <a:p>
            <a:pPr marL="742950" lvl="1" indent="-285750">
              <a:buFont typeface="Arial" panose="020B0604020202020204" pitchFamily="34" charset="0"/>
              <a:buChar char="•"/>
            </a:pPr>
            <a:r>
              <a:rPr lang="en-US" sz="2800" dirty="0">
                <a:solidFill>
                  <a:schemeClr val="bg1"/>
                </a:solidFill>
              </a:rPr>
              <a:t>Characterize the Persona and the respective app use Scenarios</a:t>
            </a:r>
          </a:p>
          <a:p>
            <a:pPr marL="742950" lvl="1" indent="-285750">
              <a:buFont typeface="Arial" panose="020B0604020202020204" pitchFamily="34" charset="0"/>
              <a:buChar char="•"/>
            </a:pPr>
            <a:r>
              <a:rPr lang="en-US" sz="2800" dirty="0">
                <a:solidFill>
                  <a:schemeClr val="bg1"/>
                </a:solidFill>
              </a:rPr>
              <a:t>Identify the key Requirements</a:t>
            </a:r>
          </a:p>
          <a:p>
            <a:pPr marL="742950" lvl="1" indent="-285750">
              <a:buFont typeface="Arial" panose="020B0604020202020204" pitchFamily="34" charset="0"/>
              <a:buChar char="•"/>
            </a:pPr>
            <a:r>
              <a:rPr lang="en-US" sz="2800" dirty="0">
                <a:solidFill>
                  <a:schemeClr val="bg1"/>
                </a:solidFill>
              </a:rPr>
              <a:t>Show the app’s Prototype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25862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E8C3DC76-D664-4FC2-8FF3-2ABBC401B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A0C203F-FF45-43BB-84FA-F77B2F6B0865}"/>
              </a:ext>
            </a:extLst>
          </p:cNvPr>
          <p:cNvSpPr>
            <a:spLocks noGrp="1"/>
          </p:cNvSpPr>
          <p:nvPr>
            <p:ph type="title"/>
          </p:nvPr>
        </p:nvSpPr>
        <p:spPr>
          <a:xfrm>
            <a:off x="845127" y="378687"/>
            <a:ext cx="10515600" cy="1325562"/>
          </a:xfrm>
        </p:spPr>
        <p:txBody>
          <a:bodyPr>
            <a:normAutofit/>
          </a:bodyPr>
          <a:lstStyle/>
          <a:p>
            <a:r>
              <a:rPr lang="en-US" sz="4000" dirty="0">
                <a:solidFill>
                  <a:srgbClr val="00B0F0"/>
                </a:solidFill>
              </a:rPr>
              <a:t>User characterization through Personas</a:t>
            </a:r>
          </a:p>
        </p:txBody>
      </p:sp>
      <p:sp>
        <p:nvSpPr>
          <p:cNvPr id="3" name="Content Placeholder 2">
            <a:extLst>
              <a:ext uri="{FF2B5EF4-FFF2-40B4-BE49-F238E27FC236}">
                <a16:creationId xmlns:a16="http://schemas.microsoft.com/office/drawing/2014/main" id="{361C8E85-8DEF-4C9C-A4D7-079C6696B054}"/>
              </a:ext>
            </a:extLst>
          </p:cNvPr>
          <p:cNvSpPr>
            <a:spLocks noGrp="1"/>
          </p:cNvSpPr>
          <p:nvPr>
            <p:ph idx="1"/>
          </p:nvPr>
        </p:nvSpPr>
        <p:spPr>
          <a:xfrm>
            <a:off x="429490" y="1474665"/>
            <a:ext cx="7069557" cy="4475889"/>
          </a:xfrm>
        </p:spPr>
        <p:txBody>
          <a:bodyPr>
            <a:noAutofit/>
          </a:bodyPr>
          <a:lstStyle/>
          <a:p>
            <a:pPr marL="0" indent="0">
              <a:buNone/>
            </a:pPr>
            <a:r>
              <a:rPr lang="en-US" sz="1800" dirty="0">
                <a:solidFill>
                  <a:schemeClr val="bg1"/>
                </a:solidFill>
              </a:rPr>
              <a:t>Philip, a 41-year-old man living in California, is a successful economist, married to Rachel, 39, and father of 2 children, 7-year-old Ross and 18-year-old Joey. Philip is a very busy man, and now, with the luck of being recently promoted, he values his time more than ever. Making a constant effort to always manage his time in the best way possible and to not waste time on unnecessary things, he always puts family first, spending most of his free time with them. Given his professional area, Philip looks a lot at the financial side of things and tries to save where he can. The option of buying an electric car came when he realized that it would bring his family economic benefits as well as an ecological added value, all with the matter of comfort already guaranteed. Having spent a considerable number of years driving second-hand cars and finding some problems related to this, he decided to buy a first-hand electric car. Philip turned out to be very pleased with his new acquisition, finding the features of his new car excellent, and some of them even innovative for his eyes. Passionate with the modern electrical world, Philip wondered if there would be an application that would complement his new car, making his interaction even more efficient. Access to some car features through a mobile application, such as the air conditioner and even the alarm, seems very interesting and  revolutionary for a person like him.</a:t>
            </a:r>
          </a:p>
        </p:txBody>
      </p:sp>
      <p:sp>
        <p:nvSpPr>
          <p:cNvPr id="5" name="Slide Number Placeholder 4">
            <a:extLst>
              <a:ext uri="{FF2B5EF4-FFF2-40B4-BE49-F238E27FC236}">
                <a16:creationId xmlns:a16="http://schemas.microsoft.com/office/drawing/2014/main" id="{98BAA253-8605-4D0A-ADEC-B5E1368308EE}"/>
              </a:ext>
            </a:extLst>
          </p:cNvPr>
          <p:cNvSpPr>
            <a:spLocks noGrp="1"/>
          </p:cNvSpPr>
          <p:nvPr>
            <p:ph type="sldNum" sz="quarter" idx="12"/>
          </p:nvPr>
        </p:nvSpPr>
        <p:spPr/>
        <p:txBody>
          <a:bodyPr/>
          <a:lstStyle/>
          <a:p>
            <a:fld id="{F9E7AB38-F5BC-4116-B7A3-037205A2292B}" type="slidenum">
              <a:rPr lang="pt-PT" smtClean="0">
                <a:solidFill>
                  <a:srgbClr val="00B0F0"/>
                </a:solidFill>
              </a:rPr>
              <a:t>3</a:t>
            </a:fld>
            <a:endParaRPr lang="pt-PT" dirty="0">
              <a:solidFill>
                <a:srgbClr val="00B0F0"/>
              </a:solidFill>
            </a:endParaRPr>
          </a:p>
        </p:txBody>
      </p:sp>
      <p:pic>
        <p:nvPicPr>
          <p:cNvPr id="11" name="Imagem 10">
            <a:extLst>
              <a:ext uri="{FF2B5EF4-FFF2-40B4-BE49-F238E27FC236}">
                <a16:creationId xmlns:a16="http://schemas.microsoft.com/office/drawing/2014/main" id="{EA935D03-2BDB-4D5B-9759-F4FAC58D7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4684" y="1474665"/>
            <a:ext cx="3861680" cy="4475890"/>
          </a:xfrm>
          <a:prstGeom prst="rect">
            <a:avLst/>
          </a:prstGeom>
          <a:ln w="76200" cap="sq" cmpd="thickThin">
            <a:solidFill>
              <a:schemeClr val="accent1"/>
            </a:solidFill>
            <a:prstDash val="solid"/>
            <a:miter lim="800000"/>
          </a:ln>
          <a:effectLst>
            <a:innerShdw blurRad="76200">
              <a:srgbClr val="000000"/>
            </a:innerShdw>
          </a:effectLst>
        </p:spPr>
      </p:pic>
    </p:spTree>
    <p:extLst>
      <p:ext uri="{BB962C8B-B14F-4D97-AF65-F5344CB8AC3E}">
        <p14:creationId xmlns:p14="http://schemas.microsoft.com/office/powerpoint/2010/main" val="3098334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E8C3DC76-D664-4FC2-8FF3-2ABBC401B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A0C203F-FF45-43BB-84FA-F77B2F6B0865}"/>
              </a:ext>
            </a:extLst>
          </p:cNvPr>
          <p:cNvSpPr>
            <a:spLocks noGrp="1"/>
          </p:cNvSpPr>
          <p:nvPr>
            <p:ph type="title"/>
          </p:nvPr>
        </p:nvSpPr>
        <p:spPr>
          <a:xfrm>
            <a:off x="845127" y="378687"/>
            <a:ext cx="9872492" cy="1325562"/>
          </a:xfrm>
        </p:spPr>
        <p:txBody>
          <a:bodyPr>
            <a:normAutofit/>
          </a:bodyPr>
          <a:lstStyle/>
          <a:p>
            <a:r>
              <a:rPr lang="en-US" sz="4000" dirty="0">
                <a:solidFill>
                  <a:srgbClr val="00B0F0"/>
                </a:solidFill>
              </a:rPr>
              <a:t>Context of Use through Scenarios</a:t>
            </a:r>
          </a:p>
        </p:txBody>
      </p:sp>
      <p:sp>
        <p:nvSpPr>
          <p:cNvPr id="3" name="Content Placeholder 2">
            <a:extLst>
              <a:ext uri="{FF2B5EF4-FFF2-40B4-BE49-F238E27FC236}">
                <a16:creationId xmlns:a16="http://schemas.microsoft.com/office/drawing/2014/main" id="{361C8E85-8DEF-4C9C-A4D7-079C6696B054}"/>
              </a:ext>
            </a:extLst>
          </p:cNvPr>
          <p:cNvSpPr>
            <a:spLocks noGrp="1"/>
          </p:cNvSpPr>
          <p:nvPr>
            <p:ph idx="1"/>
          </p:nvPr>
        </p:nvSpPr>
        <p:spPr>
          <a:xfrm>
            <a:off x="845127" y="1703266"/>
            <a:ext cx="7772400" cy="4475889"/>
          </a:xfrm>
        </p:spPr>
        <p:txBody>
          <a:bodyPr>
            <a:noAutofit/>
          </a:bodyPr>
          <a:lstStyle/>
          <a:p>
            <a:pPr marL="0" indent="0">
              <a:buNone/>
            </a:pPr>
            <a:r>
              <a:rPr lang="en-US" sz="1800" b="1" dirty="0">
                <a:solidFill>
                  <a:schemeClr val="bg1"/>
                </a:solidFill>
              </a:rPr>
              <a:t>1 Scenario</a:t>
            </a:r>
            <a:r>
              <a:rPr lang="en-US" sz="1800" dirty="0">
                <a:solidFill>
                  <a:schemeClr val="bg1"/>
                </a:solidFill>
              </a:rPr>
              <a:t>:  Philip is 15 minutes away from finishing a long day at work. Since it is the middle of Winter and one of the coldest days of the year, he would love not to have to go through the pain of having to get to his car breathing the freezing cold air and to encounter his car even colder than he had imagined. With that in mind, Philip, with the help of a smartphone app, would like to activate the air conditioning of his car without actually being inside of it, so when he arrived there he would not have to close his coat even more and would actually feel comfortable. </a:t>
            </a:r>
          </a:p>
          <a:p>
            <a:pPr marL="0" indent="0">
              <a:buNone/>
            </a:pPr>
            <a:r>
              <a:rPr lang="en-US" sz="1800" b="1" dirty="0">
                <a:solidFill>
                  <a:schemeClr val="bg1"/>
                </a:solidFill>
              </a:rPr>
              <a:t>2 Scenario</a:t>
            </a:r>
            <a:r>
              <a:rPr lang="en-US" sz="1800" dirty="0">
                <a:solidFill>
                  <a:schemeClr val="bg1"/>
                </a:solidFill>
              </a:rPr>
              <a:t>:  To better enjoy his free time, Philip decided to go with his family and get to know a new city. There, they decide to go to a big shopping center that they came across. The owner of the car, his wife, and his children liked this center very much, but they encountered a problem when it was time to leave. Since they were in a unknown city and the mall’s parking location was so large, none of the members of his family remembered where they parked the car. At the time, Philip liked the idea of his mobile app somehow helping him locate his car. </a:t>
            </a:r>
          </a:p>
        </p:txBody>
      </p:sp>
      <p:sp>
        <p:nvSpPr>
          <p:cNvPr id="5" name="Slide Number Placeholder 4">
            <a:extLst>
              <a:ext uri="{FF2B5EF4-FFF2-40B4-BE49-F238E27FC236}">
                <a16:creationId xmlns:a16="http://schemas.microsoft.com/office/drawing/2014/main" id="{98BAA253-8605-4D0A-ADEC-B5E1368308EE}"/>
              </a:ext>
            </a:extLst>
          </p:cNvPr>
          <p:cNvSpPr>
            <a:spLocks noGrp="1"/>
          </p:cNvSpPr>
          <p:nvPr>
            <p:ph type="sldNum" sz="quarter" idx="12"/>
          </p:nvPr>
        </p:nvSpPr>
        <p:spPr/>
        <p:txBody>
          <a:bodyPr/>
          <a:lstStyle/>
          <a:p>
            <a:fld id="{F9E7AB38-F5BC-4116-B7A3-037205A2292B}" type="slidenum">
              <a:rPr lang="pt-PT" smtClean="0">
                <a:solidFill>
                  <a:srgbClr val="00B0F0"/>
                </a:solidFill>
              </a:rPr>
              <a:t>4</a:t>
            </a:fld>
            <a:endParaRPr lang="pt-PT" dirty="0">
              <a:solidFill>
                <a:srgbClr val="00B0F0"/>
              </a:solidFill>
            </a:endParaRPr>
          </a:p>
        </p:txBody>
      </p:sp>
    </p:spTree>
    <p:extLst>
      <p:ext uri="{BB962C8B-B14F-4D97-AF65-F5344CB8AC3E}">
        <p14:creationId xmlns:p14="http://schemas.microsoft.com/office/powerpoint/2010/main" val="34514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E8C3DC76-D664-4FC2-8FF3-2ABBC401B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A0C203F-FF45-43BB-84FA-F77B2F6B0865}"/>
              </a:ext>
            </a:extLst>
          </p:cNvPr>
          <p:cNvSpPr>
            <a:spLocks noGrp="1"/>
          </p:cNvSpPr>
          <p:nvPr>
            <p:ph type="title"/>
          </p:nvPr>
        </p:nvSpPr>
        <p:spPr>
          <a:xfrm>
            <a:off x="845127" y="378687"/>
            <a:ext cx="9872492" cy="1325562"/>
          </a:xfrm>
        </p:spPr>
        <p:txBody>
          <a:bodyPr>
            <a:normAutofit/>
          </a:bodyPr>
          <a:lstStyle/>
          <a:p>
            <a:r>
              <a:rPr lang="en-US" sz="4000" dirty="0">
                <a:solidFill>
                  <a:srgbClr val="00B0F0"/>
                </a:solidFill>
              </a:rPr>
              <a:t>Context of Use through Scenarios</a:t>
            </a:r>
          </a:p>
        </p:txBody>
      </p:sp>
      <p:sp>
        <p:nvSpPr>
          <p:cNvPr id="3" name="Content Placeholder 2">
            <a:extLst>
              <a:ext uri="{FF2B5EF4-FFF2-40B4-BE49-F238E27FC236}">
                <a16:creationId xmlns:a16="http://schemas.microsoft.com/office/drawing/2014/main" id="{361C8E85-8DEF-4C9C-A4D7-079C6696B054}"/>
              </a:ext>
            </a:extLst>
          </p:cNvPr>
          <p:cNvSpPr>
            <a:spLocks noGrp="1"/>
          </p:cNvSpPr>
          <p:nvPr>
            <p:ph idx="1"/>
          </p:nvPr>
        </p:nvSpPr>
        <p:spPr>
          <a:xfrm>
            <a:off x="845127" y="1704250"/>
            <a:ext cx="7772400" cy="3337308"/>
          </a:xfrm>
        </p:spPr>
        <p:txBody>
          <a:bodyPr>
            <a:normAutofit/>
          </a:bodyPr>
          <a:lstStyle/>
          <a:p>
            <a:pPr marL="0" indent="0">
              <a:buNone/>
            </a:pPr>
            <a:r>
              <a:rPr lang="en-US" sz="1800" b="1" dirty="0">
                <a:solidFill>
                  <a:schemeClr val="bg1"/>
                </a:solidFill>
              </a:rPr>
              <a:t>3 Scenario</a:t>
            </a:r>
            <a:r>
              <a:rPr lang="en-US" sz="1800" dirty="0">
                <a:solidFill>
                  <a:schemeClr val="bg1"/>
                </a:solidFill>
              </a:rPr>
              <a:t>:  To ensure that his recent investment is not easily lost due to a car theft or any damage done to it, Philip also imagined having his mobile application warning him of any suspicious activity being carried out on his car. An option would be to receive a notification if the car’s alarm system went off. </a:t>
            </a:r>
          </a:p>
          <a:p>
            <a:pPr marL="0" indent="0">
              <a:buNone/>
            </a:pPr>
            <a:r>
              <a:rPr lang="en-US" sz="1800" b="1" dirty="0">
                <a:solidFill>
                  <a:schemeClr val="bg1"/>
                </a:solidFill>
              </a:rPr>
              <a:t>4 Scenario</a:t>
            </a:r>
            <a:r>
              <a:rPr lang="en-US" sz="1800" dirty="0">
                <a:solidFill>
                  <a:schemeClr val="bg1"/>
                </a:solidFill>
              </a:rPr>
              <a:t>:  Philip has not yet become accustomed to the operation of the battery of his new car. Still having difficulties in analyzing status specifications such as how many kilometers can he still drive before the battery runs out, he finds very useful to know this to be more confident before going on a trip or just leaving his office to home or somewhere else.</a:t>
            </a:r>
            <a:endParaRPr lang="pt-PT" sz="1800" dirty="0"/>
          </a:p>
        </p:txBody>
      </p:sp>
      <p:sp>
        <p:nvSpPr>
          <p:cNvPr id="5" name="Slide Number Placeholder 4">
            <a:extLst>
              <a:ext uri="{FF2B5EF4-FFF2-40B4-BE49-F238E27FC236}">
                <a16:creationId xmlns:a16="http://schemas.microsoft.com/office/drawing/2014/main" id="{98BAA253-8605-4D0A-ADEC-B5E1368308EE}"/>
              </a:ext>
            </a:extLst>
          </p:cNvPr>
          <p:cNvSpPr>
            <a:spLocks noGrp="1"/>
          </p:cNvSpPr>
          <p:nvPr>
            <p:ph type="sldNum" sz="quarter" idx="12"/>
          </p:nvPr>
        </p:nvSpPr>
        <p:spPr/>
        <p:txBody>
          <a:bodyPr/>
          <a:lstStyle/>
          <a:p>
            <a:fld id="{F9E7AB38-F5BC-4116-B7A3-037205A2292B}" type="slidenum">
              <a:rPr lang="pt-PT" smtClean="0">
                <a:solidFill>
                  <a:srgbClr val="00B0F0"/>
                </a:solidFill>
              </a:rPr>
              <a:t>5</a:t>
            </a:fld>
            <a:endParaRPr lang="pt-PT" dirty="0">
              <a:solidFill>
                <a:srgbClr val="00B0F0"/>
              </a:solidFill>
            </a:endParaRPr>
          </a:p>
        </p:txBody>
      </p:sp>
    </p:spTree>
    <p:extLst>
      <p:ext uri="{BB962C8B-B14F-4D97-AF65-F5344CB8AC3E}">
        <p14:creationId xmlns:p14="http://schemas.microsoft.com/office/powerpoint/2010/main" val="3199490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E8C3DC76-D664-4FC2-8FF3-2ABBC401B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A0C203F-FF45-43BB-84FA-F77B2F6B0865}"/>
              </a:ext>
            </a:extLst>
          </p:cNvPr>
          <p:cNvSpPr>
            <a:spLocks noGrp="1"/>
          </p:cNvSpPr>
          <p:nvPr>
            <p:ph type="title"/>
          </p:nvPr>
        </p:nvSpPr>
        <p:spPr>
          <a:xfrm>
            <a:off x="845127" y="378687"/>
            <a:ext cx="10515600" cy="1325562"/>
          </a:xfrm>
        </p:spPr>
        <p:txBody>
          <a:bodyPr>
            <a:normAutofit/>
          </a:bodyPr>
          <a:lstStyle/>
          <a:p>
            <a:r>
              <a:rPr lang="en-US" sz="4000" dirty="0">
                <a:solidFill>
                  <a:srgbClr val="00B0F0"/>
                </a:solidFill>
              </a:rPr>
              <a:t>Requirements Identification from Scenarios</a:t>
            </a:r>
          </a:p>
        </p:txBody>
      </p:sp>
      <p:sp>
        <p:nvSpPr>
          <p:cNvPr id="3" name="Content Placeholder 2">
            <a:extLst>
              <a:ext uri="{FF2B5EF4-FFF2-40B4-BE49-F238E27FC236}">
                <a16:creationId xmlns:a16="http://schemas.microsoft.com/office/drawing/2014/main" id="{361C8E85-8DEF-4C9C-A4D7-079C6696B054}"/>
              </a:ext>
            </a:extLst>
          </p:cNvPr>
          <p:cNvSpPr>
            <a:spLocks noGrp="1"/>
          </p:cNvSpPr>
          <p:nvPr>
            <p:ph idx="1"/>
          </p:nvPr>
        </p:nvSpPr>
        <p:spPr>
          <a:xfrm>
            <a:off x="845127" y="1845210"/>
            <a:ext cx="8546008" cy="4259028"/>
          </a:xfrm>
        </p:spPr>
        <p:txBody>
          <a:bodyPr>
            <a:normAutofit fontScale="92500" lnSpcReduction="10000"/>
          </a:bodyPr>
          <a:lstStyle/>
          <a:p>
            <a:r>
              <a:rPr lang="en-US" dirty="0">
                <a:solidFill>
                  <a:schemeClr val="bg1"/>
                </a:solidFill>
              </a:rPr>
              <a:t>A first time user must be able to connect his car to the App in less than 5 mins</a:t>
            </a:r>
          </a:p>
          <a:p>
            <a:r>
              <a:rPr lang="en-US" dirty="0">
                <a:solidFill>
                  <a:schemeClr val="bg1"/>
                </a:solidFill>
              </a:rPr>
              <a:t>A user must be able to: </a:t>
            </a:r>
          </a:p>
          <a:p>
            <a:pPr lvl="1">
              <a:buFont typeface="Wingdings" panose="05000000000000000000" pitchFamily="2" charset="2"/>
              <a:buChar char="§"/>
            </a:pPr>
            <a:r>
              <a:rPr lang="en-US" dirty="0">
                <a:solidFill>
                  <a:schemeClr val="bg1"/>
                </a:solidFill>
              </a:rPr>
              <a:t>know the car autonomy in less than 1 min</a:t>
            </a:r>
          </a:p>
          <a:p>
            <a:pPr lvl="1">
              <a:buFont typeface="Wingdings" panose="05000000000000000000" pitchFamily="2" charset="2"/>
              <a:buChar char="§"/>
            </a:pPr>
            <a:r>
              <a:rPr lang="en-US" dirty="0">
                <a:solidFill>
                  <a:schemeClr val="bg1"/>
                </a:solidFill>
              </a:rPr>
              <a:t>activate the air conditioning system in less than 1 min</a:t>
            </a:r>
          </a:p>
          <a:p>
            <a:pPr lvl="1">
              <a:buFont typeface="Wingdings" panose="05000000000000000000" pitchFamily="2" charset="2"/>
              <a:buChar char="§"/>
            </a:pPr>
            <a:r>
              <a:rPr lang="en-US" dirty="0">
                <a:solidFill>
                  <a:schemeClr val="bg1"/>
                </a:solidFill>
              </a:rPr>
              <a:t>make sure his car is locked in 30 secs</a:t>
            </a:r>
          </a:p>
          <a:p>
            <a:pPr lvl="1">
              <a:buFont typeface="Wingdings" panose="05000000000000000000" pitchFamily="2" charset="2"/>
              <a:buChar char="§"/>
            </a:pPr>
            <a:r>
              <a:rPr lang="en-US" dirty="0">
                <a:solidFill>
                  <a:schemeClr val="bg1"/>
                </a:solidFill>
              </a:rPr>
              <a:t>evaluate the car status at any time in less than 2 mins</a:t>
            </a:r>
          </a:p>
          <a:p>
            <a:r>
              <a:rPr lang="en-US" dirty="0">
                <a:solidFill>
                  <a:schemeClr val="bg1"/>
                </a:solidFill>
              </a:rPr>
              <a:t>Less than 25% of the users should have difficulties in grasping the app’s main features </a:t>
            </a:r>
          </a:p>
          <a:p>
            <a:r>
              <a:rPr lang="en-US" dirty="0">
                <a:solidFill>
                  <a:schemeClr val="bg1"/>
                </a:solidFill>
              </a:rPr>
              <a:t>Any user must have access to online help at any               time. </a:t>
            </a:r>
            <a:endParaRPr lang="pt-PT" dirty="0">
              <a:solidFill>
                <a:schemeClr val="bg1"/>
              </a:solidFill>
            </a:endParaRPr>
          </a:p>
        </p:txBody>
      </p:sp>
      <p:sp>
        <p:nvSpPr>
          <p:cNvPr id="5" name="Slide Number Placeholder 4">
            <a:extLst>
              <a:ext uri="{FF2B5EF4-FFF2-40B4-BE49-F238E27FC236}">
                <a16:creationId xmlns:a16="http://schemas.microsoft.com/office/drawing/2014/main" id="{98BAA253-8605-4D0A-ADEC-B5E1368308EE}"/>
              </a:ext>
            </a:extLst>
          </p:cNvPr>
          <p:cNvSpPr>
            <a:spLocks noGrp="1"/>
          </p:cNvSpPr>
          <p:nvPr>
            <p:ph type="sldNum" sz="quarter" idx="12"/>
          </p:nvPr>
        </p:nvSpPr>
        <p:spPr/>
        <p:txBody>
          <a:bodyPr/>
          <a:lstStyle/>
          <a:p>
            <a:fld id="{F9E7AB38-F5BC-4116-B7A3-037205A2292B}" type="slidenum">
              <a:rPr lang="pt-PT" smtClean="0">
                <a:solidFill>
                  <a:srgbClr val="00B0F0"/>
                </a:solidFill>
              </a:rPr>
              <a:t>6</a:t>
            </a:fld>
            <a:endParaRPr lang="pt-PT" dirty="0">
              <a:solidFill>
                <a:srgbClr val="00B0F0"/>
              </a:solidFill>
            </a:endParaRPr>
          </a:p>
        </p:txBody>
      </p:sp>
    </p:spTree>
    <p:extLst>
      <p:ext uri="{BB962C8B-B14F-4D97-AF65-F5344CB8AC3E}">
        <p14:creationId xmlns:p14="http://schemas.microsoft.com/office/powerpoint/2010/main" val="3933859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0B6D4489-3379-4932-AA09-B022DE0A9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0"/>
            <a:ext cx="12192000" cy="6858000"/>
          </a:xfrm>
          <a:prstGeom prst="rect">
            <a:avLst/>
          </a:prstGeom>
        </p:spPr>
      </p:pic>
      <p:sp>
        <p:nvSpPr>
          <p:cNvPr id="5" name="Slide Number Placeholder 4">
            <a:extLst>
              <a:ext uri="{FF2B5EF4-FFF2-40B4-BE49-F238E27FC236}">
                <a16:creationId xmlns:a16="http://schemas.microsoft.com/office/drawing/2014/main" id="{326E0D67-0FC1-401D-B2E7-8D4078CB61BD}"/>
              </a:ext>
            </a:extLst>
          </p:cNvPr>
          <p:cNvSpPr>
            <a:spLocks noGrp="1"/>
          </p:cNvSpPr>
          <p:nvPr>
            <p:ph type="sldNum" sz="quarter" idx="12"/>
          </p:nvPr>
        </p:nvSpPr>
        <p:spPr/>
        <p:txBody>
          <a:bodyPr/>
          <a:lstStyle/>
          <a:p>
            <a:fld id="{F9E7AB38-F5BC-4116-B7A3-037205A2292B}" type="slidenum">
              <a:rPr lang="pt-PT" smtClean="0">
                <a:solidFill>
                  <a:srgbClr val="00B0F0"/>
                </a:solidFill>
              </a:rPr>
              <a:t>7</a:t>
            </a:fld>
            <a:endParaRPr lang="pt-PT" dirty="0">
              <a:solidFill>
                <a:srgbClr val="00B0F0"/>
              </a:solidFill>
            </a:endParaRPr>
          </a:p>
        </p:txBody>
      </p:sp>
      <p:sp>
        <p:nvSpPr>
          <p:cNvPr id="8" name="TextBox 7">
            <a:extLst>
              <a:ext uri="{FF2B5EF4-FFF2-40B4-BE49-F238E27FC236}">
                <a16:creationId xmlns:a16="http://schemas.microsoft.com/office/drawing/2014/main" id="{B8EAEE7F-AB76-4E7F-BA90-B9D77B23760B}"/>
              </a:ext>
            </a:extLst>
          </p:cNvPr>
          <p:cNvSpPr txBox="1"/>
          <p:nvPr/>
        </p:nvSpPr>
        <p:spPr>
          <a:xfrm>
            <a:off x="5535220" y="515132"/>
            <a:ext cx="6164613" cy="6124754"/>
          </a:xfrm>
          <a:prstGeom prst="rect">
            <a:avLst/>
          </a:prstGeom>
          <a:noFill/>
        </p:spPr>
        <p:txBody>
          <a:bodyPr wrap="square" rtlCol="0">
            <a:spAutoFit/>
          </a:bodyPr>
          <a:lstStyle/>
          <a:p>
            <a:pPr algn="just"/>
            <a:r>
              <a:rPr lang="en-IN" sz="2800" dirty="0">
                <a:solidFill>
                  <a:schemeClr val="bg1"/>
                </a:solidFill>
              </a:rPr>
              <a:t>Features that Philip is looking for in an application to control his car -</a:t>
            </a:r>
          </a:p>
          <a:p>
            <a:pPr marL="457200" indent="-457200" algn="just">
              <a:buFont typeface="Arial" panose="020B0604020202020204" pitchFamily="34" charset="0"/>
              <a:buChar char="•"/>
            </a:pPr>
            <a:r>
              <a:rPr lang="en-IN" sz="2800" dirty="0">
                <a:solidFill>
                  <a:schemeClr val="bg1"/>
                </a:solidFill>
              </a:rPr>
              <a:t>set the car temperature</a:t>
            </a:r>
          </a:p>
          <a:p>
            <a:pPr marL="457200" indent="-457200" algn="just">
              <a:buFont typeface="Arial" panose="020B0604020202020204" pitchFamily="34" charset="0"/>
              <a:buChar char="•"/>
            </a:pPr>
            <a:r>
              <a:rPr lang="en-IN" sz="2800" dirty="0">
                <a:solidFill>
                  <a:schemeClr val="bg1"/>
                </a:solidFill>
              </a:rPr>
              <a:t>locate your vehicle</a:t>
            </a:r>
          </a:p>
          <a:p>
            <a:pPr marL="457200" indent="-457200" algn="just">
              <a:buFont typeface="Arial" panose="020B0604020202020204" pitchFamily="34" charset="0"/>
              <a:buChar char="•"/>
            </a:pPr>
            <a:r>
              <a:rPr lang="en-IN" sz="2800" dirty="0">
                <a:solidFill>
                  <a:schemeClr val="bg1"/>
                </a:solidFill>
              </a:rPr>
              <a:t>check your car's vital information and be notified in case of security breach in your vehicle</a:t>
            </a:r>
          </a:p>
          <a:p>
            <a:pPr marL="457200" indent="-457200" algn="just">
              <a:buFont typeface="Arial" panose="020B0604020202020204" pitchFamily="34" charset="0"/>
              <a:buChar char="•"/>
            </a:pPr>
            <a:r>
              <a:rPr lang="en-IN" sz="2800" dirty="0">
                <a:solidFill>
                  <a:schemeClr val="bg1"/>
                </a:solidFill>
              </a:rPr>
              <a:t>seeks to increase your comfort through a mobile application that allows you to interact with your new car </a:t>
            </a:r>
          </a:p>
          <a:p>
            <a:pPr marL="457200" indent="-457200" algn="just">
              <a:buFont typeface="Arial" panose="020B0604020202020204" pitchFamily="34" charset="0"/>
              <a:buChar char="•"/>
            </a:pPr>
            <a:r>
              <a:rPr lang="en-IN" sz="2800" dirty="0">
                <a:solidFill>
                  <a:schemeClr val="bg1"/>
                </a:solidFill>
              </a:rPr>
              <a:t>wants the application to be intuitive, basic and quick to use</a:t>
            </a:r>
            <a:endParaRPr lang="pt-PT" sz="2800" dirty="0">
              <a:solidFill>
                <a:schemeClr val="bg1"/>
              </a:solidFill>
            </a:endParaRPr>
          </a:p>
          <a:p>
            <a:pPr marL="457200" indent="-457200" algn="just">
              <a:buFont typeface="Arial" panose="020B0604020202020204" pitchFamily="34" charset="0"/>
              <a:buChar char="•"/>
            </a:pPr>
            <a:endParaRPr lang="pt-PT" sz="2800" dirty="0">
              <a:solidFill>
                <a:schemeClr val="bg1"/>
              </a:solidFill>
            </a:endParaRPr>
          </a:p>
        </p:txBody>
      </p:sp>
    </p:spTree>
    <p:extLst>
      <p:ext uri="{BB962C8B-B14F-4D97-AF65-F5344CB8AC3E}">
        <p14:creationId xmlns:p14="http://schemas.microsoft.com/office/powerpoint/2010/main" val="3980703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7A0D3DA-6772-4E79-9DE0-96DB3D536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A0C203F-FF45-43BB-84FA-F77B2F6B0865}"/>
              </a:ext>
            </a:extLst>
          </p:cNvPr>
          <p:cNvSpPr>
            <a:spLocks noGrp="1"/>
          </p:cNvSpPr>
          <p:nvPr>
            <p:ph type="title"/>
          </p:nvPr>
        </p:nvSpPr>
        <p:spPr>
          <a:xfrm>
            <a:off x="845127" y="378687"/>
            <a:ext cx="10515600" cy="1325562"/>
          </a:xfrm>
        </p:spPr>
        <p:txBody>
          <a:bodyPr>
            <a:normAutofit/>
          </a:bodyPr>
          <a:lstStyle/>
          <a:p>
            <a:r>
              <a:rPr lang="en-US" sz="4000" dirty="0">
                <a:solidFill>
                  <a:srgbClr val="00B0F0"/>
                </a:solidFill>
              </a:rPr>
              <a:t>Paper prototype</a:t>
            </a:r>
          </a:p>
        </p:txBody>
      </p:sp>
      <p:sp>
        <p:nvSpPr>
          <p:cNvPr id="5" name="Slide Number Placeholder 4">
            <a:extLst>
              <a:ext uri="{FF2B5EF4-FFF2-40B4-BE49-F238E27FC236}">
                <a16:creationId xmlns:a16="http://schemas.microsoft.com/office/drawing/2014/main" id="{98BAA253-8605-4D0A-ADEC-B5E1368308EE}"/>
              </a:ext>
            </a:extLst>
          </p:cNvPr>
          <p:cNvSpPr>
            <a:spLocks noGrp="1"/>
          </p:cNvSpPr>
          <p:nvPr>
            <p:ph type="sldNum" sz="quarter" idx="12"/>
          </p:nvPr>
        </p:nvSpPr>
        <p:spPr>
          <a:xfrm>
            <a:off x="8617527" y="6296750"/>
            <a:ext cx="2743200" cy="365125"/>
          </a:xfrm>
        </p:spPr>
        <p:txBody>
          <a:bodyPr/>
          <a:lstStyle/>
          <a:p>
            <a:fld id="{F9E7AB38-F5BC-4116-B7A3-037205A2292B}" type="slidenum">
              <a:rPr lang="pt-PT" smtClean="0">
                <a:solidFill>
                  <a:srgbClr val="00B0F0"/>
                </a:solidFill>
              </a:rPr>
              <a:t>8</a:t>
            </a:fld>
            <a:endParaRPr lang="pt-PT" dirty="0">
              <a:solidFill>
                <a:srgbClr val="00B0F0"/>
              </a:solidFill>
            </a:endParaRPr>
          </a:p>
        </p:txBody>
      </p:sp>
      <p:sp>
        <p:nvSpPr>
          <p:cNvPr id="8" name="TextBox 7">
            <a:extLst>
              <a:ext uri="{FF2B5EF4-FFF2-40B4-BE49-F238E27FC236}">
                <a16:creationId xmlns:a16="http://schemas.microsoft.com/office/drawing/2014/main" id="{780B8E58-D3D8-4090-B842-FAAEB32072D3}"/>
              </a:ext>
            </a:extLst>
          </p:cNvPr>
          <p:cNvSpPr txBox="1"/>
          <p:nvPr/>
        </p:nvSpPr>
        <p:spPr>
          <a:xfrm>
            <a:off x="845127" y="1659285"/>
            <a:ext cx="10501746" cy="2677656"/>
          </a:xfrm>
          <a:prstGeom prst="rect">
            <a:avLst/>
          </a:prstGeom>
          <a:noFill/>
        </p:spPr>
        <p:txBody>
          <a:bodyPr wrap="square" rtlCol="0">
            <a:spAutoFit/>
          </a:bodyPr>
          <a:lstStyle/>
          <a:p>
            <a:pPr algn="just"/>
            <a:r>
              <a:rPr lang="en-IN" sz="2800" dirty="0">
                <a:solidFill>
                  <a:schemeClr val="bg1"/>
                </a:solidFill>
              </a:rPr>
              <a:t>Paper Prototype Based on the persona created, the usage scenarios of the same and the requirements collected through it, we created a low-fidelity prototype. The objective of developing this prototype was to allow a more detailed analysis of the functional issues related to the application to be made. Being made on paper, it allowed changes to be made to the application structure quickly.</a:t>
            </a:r>
            <a:endParaRPr lang="pt-PT" sz="2800" dirty="0">
              <a:solidFill>
                <a:schemeClr val="bg1"/>
              </a:solidFill>
            </a:endParaRPr>
          </a:p>
        </p:txBody>
      </p:sp>
    </p:spTree>
    <p:extLst>
      <p:ext uri="{BB962C8B-B14F-4D97-AF65-F5344CB8AC3E}">
        <p14:creationId xmlns:p14="http://schemas.microsoft.com/office/powerpoint/2010/main" val="3397028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846ACF-E89A-4D74-8257-A0BB8C09ADC8}"/>
              </a:ext>
            </a:extLst>
          </p:cNvPr>
          <p:cNvSpPr>
            <a:spLocks noGrp="1"/>
          </p:cNvSpPr>
          <p:nvPr>
            <p:ph type="title"/>
          </p:nvPr>
        </p:nvSpPr>
        <p:spPr/>
        <p:txBody>
          <a:bodyPr>
            <a:normAutofit/>
          </a:bodyPr>
          <a:lstStyle/>
          <a:p>
            <a:r>
              <a:rPr lang="en-US" sz="4000" dirty="0">
                <a:solidFill>
                  <a:srgbClr val="00B0F0"/>
                </a:solidFill>
              </a:rPr>
              <a:t>Conceptual Validation using a Paper Prototype</a:t>
            </a:r>
            <a:endParaRPr lang="pt-PT" sz="4000" dirty="0">
              <a:solidFill>
                <a:srgbClr val="00B0F0"/>
              </a:solidFill>
            </a:endParaRPr>
          </a:p>
        </p:txBody>
      </p:sp>
      <p:sp>
        <p:nvSpPr>
          <p:cNvPr id="4" name="Marcador de Posição do Número do Diapositivo 3">
            <a:extLst>
              <a:ext uri="{FF2B5EF4-FFF2-40B4-BE49-F238E27FC236}">
                <a16:creationId xmlns:a16="http://schemas.microsoft.com/office/drawing/2014/main" id="{FCEDE9FD-1F26-4057-B0E7-86802F0FC276}"/>
              </a:ext>
            </a:extLst>
          </p:cNvPr>
          <p:cNvSpPr>
            <a:spLocks noGrp="1"/>
          </p:cNvSpPr>
          <p:nvPr>
            <p:ph type="sldNum" sz="quarter" idx="12"/>
          </p:nvPr>
        </p:nvSpPr>
        <p:spPr/>
        <p:txBody>
          <a:bodyPr/>
          <a:lstStyle/>
          <a:p>
            <a:fld id="{F9E7AB38-F5BC-4116-B7A3-037205A2292B}" type="slidenum">
              <a:rPr lang="pt-PT" smtClean="0"/>
              <a:t>9</a:t>
            </a:fld>
            <a:endParaRPr lang="pt-PT"/>
          </a:p>
        </p:txBody>
      </p:sp>
      <p:pic>
        <p:nvPicPr>
          <p:cNvPr id="10" name="Imagem 9">
            <a:extLst>
              <a:ext uri="{FF2B5EF4-FFF2-40B4-BE49-F238E27FC236}">
                <a16:creationId xmlns:a16="http://schemas.microsoft.com/office/drawing/2014/main" id="{93A845FF-5345-41DE-B149-36B99C589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305820" y="2315296"/>
            <a:ext cx="4749247" cy="3332859"/>
          </a:xfrm>
          <a:prstGeom prst="rect">
            <a:avLst/>
          </a:prstGeom>
        </p:spPr>
      </p:pic>
      <p:pic>
        <p:nvPicPr>
          <p:cNvPr id="5" name="Picture 4">
            <a:extLst>
              <a:ext uri="{FF2B5EF4-FFF2-40B4-BE49-F238E27FC236}">
                <a16:creationId xmlns:a16="http://schemas.microsoft.com/office/drawing/2014/main" id="{06F8B30C-4132-4687-B871-A7F8D9C3D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18" y="1607101"/>
            <a:ext cx="3332860" cy="4749248"/>
          </a:xfrm>
          <a:prstGeom prst="rect">
            <a:avLst/>
          </a:prstGeom>
        </p:spPr>
      </p:pic>
      <p:pic>
        <p:nvPicPr>
          <p:cNvPr id="9" name="Picture 8">
            <a:extLst>
              <a:ext uri="{FF2B5EF4-FFF2-40B4-BE49-F238E27FC236}">
                <a16:creationId xmlns:a16="http://schemas.microsoft.com/office/drawing/2014/main" id="{EB8C0CF2-BB71-4E10-A8B3-DF9B42009F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836" y="1607101"/>
            <a:ext cx="2919368" cy="4749248"/>
          </a:xfrm>
          <a:prstGeom prst="rect">
            <a:avLst/>
          </a:prstGeom>
        </p:spPr>
      </p:pic>
    </p:spTree>
    <p:extLst>
      <p:ext uri="{BB962C8B-B14F-4D97-AF65-F5344CB8AC3E}">
        <p14:creationId xmlns:p14="http://schemas.microsoft.com/office/powerpoint/2010/main" val="2818549510"/>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TM02892315[[fn=Haste]]</Template>
  <TotalTime>4423</TotalTime>
  <Words>1180</Words>
  <Application>Microsoft Office PowerPoint</Application>
  <PresentationFormat>Widescreen</PresentationFormat>
  <Paragraphs>88</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Wingdings</vt:lpstr>
      <vt:lpstr>Wingdings 2</vt:lpstr>
      <vt:lpstr>HDOfficeLightV0</vt:lpstr>
      <vt:lpstr>Car Control Application</vt:lpstr>
      <vt:lpstr>Overall Purpose and Goals</vt:lpstr>
      <vt:lpstr>User characterization through Personas</vt:lpstr>
      <vt:lpstr>Context of Use through Scenarios</vt:lpstr>
      <vt:lpstr>Context of Use through Scenarios</vt:lpstr>
      <vt:lpstr>Requirements Identification from Scenarios</vt:lpstr>
      <vt:lpstr>PowerPoint Presentation</vt:lpstr>
      <vt:lpstr>Paper prototype</vt:lpstr>
      <vt:lpstr>Conceptual Validation using a Paper Prototype</vt:lpstr>
      <vt:lpstr>Conceptual Validation using a Paper Prototype</vt:lpstr>
      <vt:lpstr>Conceptual Validation using a Paper Prototype</vt:lpstr>
      <vt:lpstr>Car Control App – V1.0</vt:lpstr>
      <vt:lpstr>Usability Testing</vt:lpstr>
      <vt:lpstr>Usability testing</vt:lpstr>
      <vt:lpstr>Car Control App – V2.0</vt:lpstr>
      <vt:lpstr>Future works and conclusions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Filipe Pires</dc:creator>
  <cp:lastModifiedBy>Sunad Suhas</cp:lastModifiedBy>
  <cp:revision>51</cp:revision>
  <dcterms:created xsi:type="dcterms:W3CDTF">2018-02-24T14:35:02Z</dcterms:created>
  <dcterms:modified xsi:type="dcterms:W3CDTF">2021-04-13T11:02:09Z</dcterms:modified>
</cp:coreProperties>
</file>